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60" r:id="rId2"/>
    <p:sldId id="346" r:id="rId3"/>
    <p:sldId id="347" r:id="rId4"/>
    <p:sldId id="355" r:id="rId5"/>
    <p:sldId id="268" r:id="rId6"/>
    <p:sldId id="358" r:id="rId7"/>
    <p:sldId id="356" r:id="rId8"/>
    <p:sldId id="269" r:id="rId9"/>
    <p:sldId id="359" r:id="rId10"/>
    <p:sldId id="257" r:id="rId11"/>
    <p:sldId id="258" r:id="rId12"/>
    <p:sldId id="259" r:id="rId13"/>
    <p:sldId id="371" r:id="rId14"/>
    <p:sldId id="368" r:id="rId15"/>
    <p:sldId id="279" r:id="rId16"/>
    <p:sldId id="280" r:id="rId17"/>
    <p:sldId id="281" r:id="rId18"/>
    <p:sldId id="282" r:id="rId19"/>
    <p:sldId id="283" r:id="rId20"/>
    <p:sldId id="284" r:id="rId21"/>
    <p:sldId id="370" r:id="rId22"/>
    <p:sldId id="369" r:id="rId23"/>
    <p:sldId id="341" r:id="rId24"/>
    <p:sldId id="363" r:id="rId25"/>
    <p:sldId id="364" r:id="rId26"/>
    <p:sldId id="365" r:id="rId27"/>
    <p:sldId id="360" r:id="rId28"/>
    <p:sldId id="361" r:id="rId29"/>
    <p:sldId id="362" r:id="rId30"/>
    <p:sldId id="366" r:id="rId31"/>
    <p:sldId id="367" r:id="rId32"/>
    <p:sldId id="345"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11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0E70966-1135-4CBE-94D0-63CA15FBA5C0}" type="datetimeFigureOut">
              <a:rPr lang="ru-RU" smtClean="0"/>
              <a:t>14.12.2017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6C70A0-9B38-4BD8-B3DF-F1B8A8DE45E9}" type="slidenum">
              <a:rPr lang="ru-RU" smtClean="0"/>
              <a:t>‹#›</a:t>
            </a:fld>
            <a:endParaRPr lang="ru-RU"/>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2031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0E70966-1135-4CBE-94D0-63CA15FBA5C0}" type="datetimeFigureOut">
              <a:rPr lang="ru-RU" smtClean="0"/>
              <a:t>14.12.2017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943286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0E70966-1135-4CBE-94D0-63CA15FBA5C0}" type="datetimeFigureOut">
              <a:rPr lang="ru-RU" smtClean="0"/>
              <a:t>14.12.2017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190749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0E70966-1135-4CBE-94D0-63CA15FBA5C0}" type="datetimeFigureOut">
              <a:rPr lang="ru-RU" smtClean="0"/>
              <a:t>14.12.2017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425569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0E70966-1135-4CBE-94D0-63CA15FBA5C0}" type="datetimeFigureOut">
              <a:rPr lang="ru-RU" smtClean="0"/>
              <a:t>14.12.2017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6C70A0-9B38-4BD8-B3DF-F1B8A8DE45E9}" type="slidenum">
              <a:rPr lang="ru-RU" smtClean="0"/>
              <a:t>‹#›</a:t>
            </a:fld>
            <a:endParaRPr lang="ru-RU"/>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23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0E70966-1135-4CBE-94D0-63CA15FBA5C0}" type="datetimeFigureOut">
              <a:rPr lang="ru-RU" smtClean="0"/>
              <a:t>14.12.2017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1404796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2960" y="2582334"/>
            <a:ext cx="370332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440" y="2582334"/>
            <a:ext cx="370332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0E70966-1135-4CBE-94D0-63CA15FBA5C0}" type="datetimeFigureOut">
              <a:rPr lang="ru-RU" smtClean="0"/>
              <a:t>14.12.2017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217178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0E70966-1135-4CBE-94D0-63CA15FBA5C0}" type="datetimeFigureOut">
              <a:rPr lang="ru-RU" smtClean="0"/>
              <a:t>14.12.2017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53983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0E70966-1135-4CBE-94D0-63CA15FBA5C0}" type="datetimeFigureOut">
              <a:rPr lang="ru-RU" smtClean="0"/>
              <a:t>14.12.2017</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265030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0E70966-1135-4CBE-94D0-63CA15FBA5C0}" type="datetimeFigureOut">
              <a:rPr lang="ru-RU" smtClean="0"/>
              <a:t>14.12.2017</a:t>
            </a:fld>
            <a:endParaRPr lang="ru-RU"/>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6C70A0-9B38-4BD8-B3DF-F1B8A8DE45E9}" type="slidenum">
              <a:rPr lang="ru-RU" smtClean="0"/>
              <a:t>‹#›</a:t>
            </a:fld>
            <a:endParaRPr lang="ru-RU"/>
          </a:p>
        </p:txBody>
      </p:sp>
    </p:spTree>
    <p:extLst>
      <p:ext uri="{BB962C8B-B14F-4D97-AF65-F5344CB8AC3E}">
        <p14:creationId xmlns:p14="http://schemas.microsoft.com/office/powerpoint/2010/main" val="1786647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0E70966-1135-4CBE-94D0-63CA15FBA5C0}" type="datetimeFigureOut">
              <a:rPr lang="ru-RU" smtClean="0"/>
              <a:t>14.12.2017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6C70A0-9B38-4BD8-B3DF-F1B8A8DE45E9}" type="slidenum">
              <a:rPr lang="ru-RU" smtClean="0"/>
              <a:t>‹#›</a:t>
            </a:fld>
            <a:endParaRPr lang="ru-RU"/>
          </a:p>
        </p:txBody>
      </p:sp>
    </p:spTree>
    <p:extLst>
      <p:ext uri="{BB962C8B-B14F-4D97-AF65-F5344CB8AC3E}">
        <p14:creationId xmlns:p14="http://schemas.microsoft.com/office/powerpoint/2010/main" val="905955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0E70966-1135-4CBE-94D0-63CA15FBA5C0}" type="datetimeFigureOut">
              <a:rPr lang="ru-RU" smtClean="0"/>
              <a:t>14.12.2017</a:t>
            </a:fld>
            <a:endParaRPr lang="ru-RU"/>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16C70A0-9B38-4BD8-B3DF-F1B8A8DE45E9}" type="slidenum">
              <a:rPr lang="ru-RU" smtClean="0"/>
              <a:t>‹#›</a:t>
            </a:fld>
            <a:endParaRPr lang="ru-RU"/>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879380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NUL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NUL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NUL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t>Бюджет, риски и дальнейшее развитие</a:t>
            </a:r>
            <a:endParaRPr lang="ru-RU" dirty="0"/>
          </a:p>
        </p:txBody>
      </p:sp>
      <p:sp>
        <p:nvSpPr>
          <p:cNvPr id="3" name="Подзаголовок 2"/>
          <p:cNvSpPr>
            <a:spLocks noGrp="1"/>
          </p:cNvSpPr>
          <p:nvPr>
            <p:ph type="subTitle" idx="1"/>
          </p:nvPr>
        </p:nvSpPr>
        <p:spPr/>
        <p:txBody>
          <a:bodyPr/>
          <a:lstStyle/>
          <a:p>
            <a:r>
              <a:rPr lang="ru-RU" dirty="0" smtClean="0"/>
              <a:t>Зеленский Павел Сергеевич, </a:t>
            </a:r>
          </a:p>
          <a:p>
            <a:r>
              <a:rPr lang="ru-RU" dirty="0" smtClean="0"/>
              <a:t>эксперт программы</a:t>
            </a:r>
            <a:endParaRPr lang="ru-RU" dirty="0"/>
          </a:p>
        </p:txBody>
      </p:sp>
    </p:spTree>
    <p:extLst>
      <p:ext uri="{BB962C8B-B14F-4D97-AF65-F5344CB8AC3E}">
        <p14:creationId xmlns:p14="http://schemas.microsoft.com/office/powerpoint/2010/main" val="1169316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1">
                    <a:lumMod val="75000"/>
                  </a:schemeClr>
                </a:solidFill>
              </a:rPr>
              <a:t>Риски проекта </a:t>
            </a:r>
            <a:r>
              <a:rPr lang="ru-RU" b="1" dirty="0" smtClean="0">
                <a:solidFill>
                  <a:schemeClr val="accent1">
                    <a:lumMod val="75000"/>
                  </a:schemeClr>
                </a:solidFill>
              </a:rPr>
              <a:t>				1</a:t>
            </a:r>
            <a:endParaRPr lang="ru-RU" b="1" dirty="0">
              <a:solidFill>
                <a:schemeClr val="accent1">
                  <a:lumMod val="75000"/>
                </a:schemeClr>
              </a:solidFill>
            </a:endParaRPr>
          </a:p>
        </p:txBody>
      </p:sp>
      <p:sp>
        <p:nvSpPr>
          <p:cNvPr id="3" name="Содержимое 2"/>
          <p:cNvSpPr>
            <a:spLocks noGrp="1"/>
          </p:cNvSpPr>
          <p:nvPr>
            <p:ph idx="1"/>
          </p:nvPr>
        </p:nvSpPr>
        <p:spPr/>
        <p:txBody>
          <a:bodyPr/>
          <a:lstStyle/>
          <a:p>
            <a:pPr algn="just"/>
            <a:r>
              <a:rPr lang="ru-RU" dirty="0" smtClean="0"/>
              <a:t>В проекте обязательно должны быть выявлены самые существенные риски. Они как правило связаны с:</a:t>
            </a:r>
          </a:p>
          <a:p>
            <a:pPr algn="just">
              <a:buFont typeface="Wingdings" pitchFamily="2" charset="2"/>
              <a:buChar char="ü"/>
            </a:pPr>
            <a:r>
              <a:rPr lang="ru-RU" dirty="0" smtClean="0"/>
              <a:t>целевой аудиторией </a:t>
            </a:r>
            <a:r>
              <a:rPr lang="ru-RU" dirty="0" smtClean="0"/>
              <a:t>(удастся ли привлечь, есть ли </a:t>
            </a:r>
            <a:r>
              <a:rPr lang="ru-RU" dirty="0" smtClean="0"/>
              <a:t>интерес </a:t>
            </a:r>
            <a:r>
              <a:rPr lang="ru-RU" dirty="0" smtClean="0"/>
              <a:t>или </a:t>
            </a:r>
            <a:r>
              <a:rPr lang="ru-RU" dirty="0" smtClean="0"/>
              <a:t>нет);</a:t>
            </a:r>
          </a:p>
          <a:p>
            <a:pPr algn="just">
              <a:buFont typeface="Wingdings" pitchFamily="2" charset="2"/>
              <a:buChar char="ü"/>
            </a:pPr>
            <a:r>
              <a:rPr lang="ru-RU" dirty="0" smtClean="0"/>
              <a:t>сроками мероприятий (в т.ч. климат);</a:t>
            </a:r>
          </a:p>
          <a:p>
            <a:pPr algn="just">
              <a:buFont typeface="Wingdings" pitchFamily="2" charset="2"/>
              <a:buChar char="ü"/>
            </a:pPr>
            <a:r>
              <a:rPr lang="ru-RU" dirty="0" smtClean="0"/>
              <a:t>ключевыми </a:t>
            </a:r>
            <a:r>
              <a:rPr lang="ru-RU" dirty="0" smtClean="0"/>
              <a:t>людьми из команды проекта;</a:t>
            </a:r>
            <a:endParaRPr lang="ru-RU" dirty="0" smtClean="0"/>
          </a:p>
          <a:p>
            <a:pPr algn="just">
              <a:buFont typeface="Wingdings" pitchFamily="2" charset="2"/>
              <a:buChar char="ü"/>
            </a:pPr>
            <a:r>
              <a:rPr lang="ru-RU" dirty="0" smtClean="0"/>
              <a:t>партнерами;</a:t>
            </a:r>
          </a:p>
          <a:p>
            <a:pPr algn="just">
              <a:buFont typeface="Wingdings" pitchFamily="2" charset="2"/>
              <a:buChar char="ü"/>
            </a:pPr>
            <a:r>
              <a:rPr lang="ru-RU" dirty="0" smtClean="0"/>
              <a:t>Финансовые (рост цен, оформление оборудования).</a:t>
            </a:r>
            <a:endParaRPr lang="ru-RU" dirty="0" smtClean="0"/>
          </a:p>
          <a:p>
            <a:pPr algn="just">
              <a:buFont typeface="Wingdings" pitchFamily="2" charset="2"/>
              <a:buChar char="ü"/>
            </a:pPr>
            <a:endParaRPr lang="ru-RU" dirty="0" smtClean="0"/>
          </a:p>
          <a:p>
            <a:pPr algn="just">
              <a:buFont typeface="Wingdings" pitchFamily="2" charset="2"/>
              <a:buChar char="ü"/>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1">
                    <a:lumMod val="75000"/>
                  </a:schemeClr>
                </a:solidFill>
              </a:rPr>
              <a:t>Риски проекта </a:t>
            </a:r>
            <a:r>
              <a:rPr lang="ru-RU" b="1" dirty="0" smtClean="0">
                <a:solidFill>
                  <a:schemeClr val="accent1">
                    <a:lumMod val="75000"/>
                  </a:schemeClr>
                </a:solidFill>
              </a:rPr>
              <a:t>				2</a:t>
            </a:r>
            <a:endParaRPr lang="ru-RU" b="1" dirty="0">
              <a:solidFill>
                <a:schemeClr val="accent1">
                  <a:lumMod val="75000"/>
                </a:schemeClr>
              </a:solidFill>
            </a:endParaRPr>
          </a:p>
        </p:txBody>
      </p:sp>
      <p:sp>
        <p:nvSpPr>
          <p:cNvPr id="3" name="Содержимое 2"/>
          <p:cNvSpPr>
            <a:spLocks noGrp="1"/>
          </p:cNvSpPr>
          <p:nvPr>
            <p:ph idx="1"/>
          </p:nvPr>
        </p:nvSpPr>
        <p:spPr/>
        <p:txBody>
          <a:bodyPr/>
          <a:lstStyle/>
          <a:p>
            <a:pPr algn="just"/>
            <a:r>
              <a:rPr lang="ru-RU" dirty="0" smtClean="0"/>
              <a:t>Вам необходимо составить примерный список рисков и оценить, какое влияние они могут оказать на:</a:t>
            </a:r>
          </a:p>
          <a:p>
            <a:pPr algn="just">
              <a:buFont typeface="Wingdings" pitchFamily="2" charset="2"/>
              <a:buChar char="ü"/>
            </a:pPr>
            <a:r>
              <a:rPr lang="ru-RU" dirty="0" smtClean="0"/>
              <a:t> </a:t>
            </a:r>
            <a:r>
              <a:rPr lang="ru-RU" dirty="0" smtClean="0"/>
              <a:t>Сроки (отдельных мероприятий, всего проекта);</a:t>
            </a:r>
            <a:endParaRPr lang="ru-RU" dirty="0" smtClean="0"/>
          </a:p>
          <a:p>
            <a:pPr algn="just">
              <a:buFont typeface="Wingdings" pitchFamily="2" charset="2"/>
              <a:buChar char="ü"/>
            </a:pPr>
            <a:r>
              <a:rPr lang="ru-RU" dirty="0" smtClean="0"/>
              <a:t> Стоимость (проведения мероприятий, оборудования, аренды) ; </a:t>
            </a:r>
            <a:endParaRPr lang="ru-RU" dirty="0" smtClean="0"/>
          </a:p>
          <a:p>
            <a:pPr algn="just">
              <a:buFont typeface="Wingdings" pitchFamily="2" charset="2"/>
              <a:buChar char="ü"/>
            </a:pPr>
            <a:r>
              <a:rPr lang="ru-RU" dirty="0" smtClean="0"/>
              <a:t> Показатели </a:t>
            </a:r>
            <a:r>
              <a:rPr lang="ru-RU" dirty="0" smtClean="0"/>
              <a:t>результата </a:t>
            </a:r>
            <a:r>
              <a:rPr lang="ru-RU" dirty="0" smtClean="0"/>
              <a:t>проекта (количественные и качественные показатели результата).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1">
                    <a:lumMod val="75000"/>
                  </a:schemeClr>
                </a:solidFill>
              </a:rPr>
              <a:t>Риски </a:t>
            </a:r>
            <a:r>
              <a:rPr lang="ru-RU" b="1" dirty="0" smtClean="0">
                <a:solidFill>
                  <a:schemeClr val="accent1">
                    <a:lumMod val="75000"/>
                  </a:schemeClr>
                </a:solidFill>
              </a:rPr>
              <a:t>проекта				3</a:t>
            </a:r>
            <a:endParaRPr lang="ru-RU" b="1" dirty="0">
              <a:solidFill>
                <a:schemeClr val="accent1">
                  <a:lumMod val="75000"/>
                </a:schemeClr>
              </a:solidFill>
            </a:endParaRPr>
          </a:p>
        </p:txBody>
      </p:sp>
      <p:sp>
        <p:nvSpPr>
          <p:cNvPr id="3" name="Содержимое 2"/>
          <p:cNvSpPr>
            <a:spLocks noGrp="1"/>
          </p:cNvSpPr>
          <p:nvPr>
            <p:ph idx="1"/>
          </p:nvPr>
        </p:nvSpPr>
        <p:spPr/>
        <p:txBody>
          <a:bodyPr>
            <a:normAutofit/>
          </a:bodyPr>
          <a:lstStyle/>
          <a:p>
            <a:pPr marL="624078" indent="-514350">
              <a:buFont typeface="+mj-lt"/>
              <a:buAutoNum type="arabicPeriod"/>
            </a:pPr>
            <a:r>
              <a:rPr lang="ru-RU" dirty="0" smtClean="0"/>
              <a:t>Риски, на которые вы не можете повлиять:</a:t>
            </a:r>
          </a:p>
          <a:p>
            <a:pPr marL="916686" lvl="1" indent="-514350"/>
            <a:r>
              <a:rPr lang="ru-RU" dirty="0" smtClean="0"/>
              <a:t>отсутствие объективной потребности в услуге; </a:t>
            </a:r>
          </a:p>
          <a:p>
            <a:pPr marL="916686" lvl="1" indent="-514350"/>
            <a:r>
              <a:rPr lang="ru-RU" dirty="0" smtClean="0"/>
              <a:t>погода;</a:t>
            </a:r>
          </a:p>
          <a:p>
            <a:pPr marL="916686" lvl="1" indent="-514350"/>
            <a:r>
              <a:rPr lang="ru-RU" dirty="0" smtClean="0"/>
              <a:t> </a:t>
            </a:r>
            <a:r>
              <a:rPr lang="ru-RU" dirty="0" smtClean="0"/>
              <a:t>риски, причиной которых являются внешние участники проекта…</a:t>
            </a:r>
            <a:endParaRPr lang="ru-RU" dirty="0" smtClean="0"/>
          </a:p>
          <a:p>
            <a:pPr marL="916686" lvl="1" indent="-514350"/>
            <a:endParaRPr lang="ru-RU" dirty="0" smtClean="0"/>
          </a:p>
          <a:p>
            <a:pPr marL="624078" indent="-514350">
              <a:buFont typeface="+mj-lt"/>
              <a:buAutoNum type="arabicPeriod"/>
            </a:pPr>
            <a:r>
              <a:rPr lang="ru-RU" dirty="0" smtClean="0"/>
              <a:t>Управляемые риски:</a:t>
            </a:r>
          </a:p>
          <a:p>
            <a:pPr marL="916686" lvl="1" indent="-514350"/>
            <a:r>
              <a:rPr lang="ru-RU" sz="2400" dirty="0" smtClean="0">
                <a:solidFill>
                  <a:schemeClr val="accent2"/>
                </a:solidFill>
              </a:rPr>
              <a:t>уникальные специалисты;</a:t>
            </a:r>
          </a:p>
          <a:p>
            <a:pPr marL="916686" lvl="1" indent="-514350"/>
            <a:r>
              <a:rPr lang="ru-RU" sz="2400" dirty="0" smtClean="0"/>
              <a:t>отсутствие помещения;</a:t>
            </a:r>
          </a:p>
          <a:p>
            <a:pPr marL="916686" lvl="1" indent="-514350"/>
            <a:r>
              <a:rPr lang="ru-RU" sz="2400" dirty="0">
                <a:solidFill>
                  <a:schemeClr val="accent2"/>
                </a:solidFill>
              </a:rPr>
              <a:t>уход </a:t>
            </a:r>
            <a:r>
              <a:rPr lang="ru-RU" sz="2400" dirty="0" smtClean="0">
                <a:solidFill>
                  <a:schemeClr val="accent2"/>
                </a:solidFill>
              </a:rPr>
              <a:t>партнера…</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chemeClr val="accent1">
                    <a:lumMod val="75000"/>
                  </a:schemeClr>
                </a:solidFill>
              </a:rPr>
              <a:t>Риски проекта				</a:t>
            </a:r>
            <a:r>
              <a:rPr lang="ru-RU" b="1" dirty="0" smtClean="0">
                <a:solidFill>
                  <a:schemeClr val="accent1">
                    <a:lumMod val="75000"/>
                  </a:schemeClr>
                </a:solidFill>
              </a:rPr>
              <a:t>4</a:t>
            </a:r>
            <a:endParaRPr lang="ru-RU" dirty="0"/>
          </a:p>
        </p:txBody>
      </p:sp>
      <p:sp>
        <p:nvSpPr>
          <p:cNvPr id="3" name="Объект 2"/>
          <p:cNvSpPr>
            <a:spLocks noGrp="1"/>
          </p:cNvSpPr>
          <p:nvPr>
            <p:ph idx="1"/>
          </p:nvPr>
        </p:nvSpPr>
        <p:spPr/>
        <p:txBody>
          <a:bodyPr/>
          <a:lstStyle/>
          <a:p>
            <a:pPr marL="457200" indent="-457200">
              <a:buFont typeface="+mj-lt"/>
              <a:buAutoNum type="arabicPeriod"/>
            </a:pPr>
            <a:r>
              <a:rPr lang="ru-RU" dirty="0" smtClean="0"/>
              <a:t>Выбрать наиболее вероятные и наиболее влияющие риски на сроки, стоимость, показатели результата;</a:t>
            </a:r>
          </a:p>
          <a:p>
            <a:pPr marL="457200" indent="-457200">
              <a:buFont typeface="+mj-lt"/>
              <a:buAutoNum type="arabicPeriod"/>
            </a:pPr>
            <a:r>
              <a:rPr lang="ru-RU" dirty="0" smtClean="0"/>
              <a:t>Предложить меры по минимизации рисков. </a:t>
            </a: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1826541"/>
              </p:ext>
            </p:extLst>
          </p:nvPr>
        </p:nvGraphicFramePr>
        <p:xfrm>
          <a:off x="1691680" y="3501008"/>
          <a:ext cx="6096000" cy="26568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ru-RU" dirty="0" smtClean="0"/>
                        <a:t>Риск</a:t>
                      </a:r>
                      <a:r>
                        <a:rPr lang="ru-RU" baseline="0" dirty="0" smtClean="0"/>
                        <a:t> </a:t>
                      </a:r>
                      <a:endParaRPr lang="ru-RU" dirty="0"/>
                    </a:p>
                  </a:txBody>
                  <a:tcPr/>
                </a:tc>
                <a:tc>
                  <a:txBody>
                    <a:bodyPr/>
                    <a:lstStyle/>
                    <a:p>
                      <a:pPr algn="ctr"/>
                      <a:r>
                        <a:rPr lang="ru-RU" dirty="0" smtClean="0"/>
                        <a:t>Предложения</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Партнер отказывается предоставить транспорт (вопреки соглашению) на ключевое мероприятие</a:t>
                      </a:r>
                    </a:p>
                    <a:p>
                      <a:endParaRPr lang="ru-RU" dirty="0"/>
                    </a:p>
                  </a:txBody>
                  <a:tcPr/>
                </a:tc>
                <a:tc>
                  <a:txBody>
                    <a:bodyPr/>
                    <a:lstStyle/>
                    <a:p>
                      <a:pPr marL="342900" indent="-342900">
                        <a:buFont typeface="+mj-lt"/>
                        <a:buAutoNum type="arabicPeriod"/>
                      </a:pPr>
                      <a:r>
                        <a:rPr lang="ru-RU" dirty="0" smtClean="0"/>
                        <a:t>Оперативный</a:t>
                      </a:r>
                      <a:r>
                        <a:rPr lang="ru-RU" baseline="0" dirty="0" smtClean="0"/>
                        <a:t> п</a:t>
                      </a:r>
                      <a:r>
                        <a:rPr lang="ru-RU" dirty="0" smtClean="0"/>
                        <a:t>оиск других партнеров;</a:t>
                      </a:r>
                    </a:p>
                    <a:p>
                      <a:pPr marL="342900" indent="-342900">
                        <a:buFont typeface="+mj-lt"/>
                        <a:buAutoNum type="arabicPeriod"/>
                      </a:pPr>
                      <a:r>
                        <a:rPr lang="ru-RU" dirty="0" smtClean="0"/>
                        <a:t>Использование личного транспорта;</a:t>
                      </a:r>
                    </a:p>
                    <a:p>
                      <a:pPr marL="342900" indent="-342900">
                        <a:buFont typeface="+mj-lt"/>
                        <a:buAutoNum type="arabicPeriod"/>
                      </a:pPr>
                      <a:r>
                        <a:rPr lang="ru-RU" dirty="0" smtClean="0"/>
                        <a:t>Коммерческая</a:t>
                      </a:r>
                      <a:r>
                        <a:rPr lang="ru-RU" baseline="0" dirty="0" smtClean="0"/>
                        <a:t> аренда (</a:t>
                      </a:r>
                      <a:r>
                        <a:rPr lang="ru-RU" baseline="0" dirty="0" err="1" smtClean="0"/>
                        <a:t>найм</a:t>
                      </a:r>
                      <a:r>
                        <a:rPr lang="ru-RU" baseline="0" dirty="0" smtClean="0"/>
                        <a:t>);</a:t>
                      </a:r>
                    </a:p>
                    <a:p>
                      <a:pPr marL="342900" indent="-342900">
                        <a:buFont typeface="+mj-lt"/>
                        <a:buAutoNum type="arabicPeriod"/>
                      </a:pPr>
                      <a:r>
                        <a:rPr lang="ru-RU" dirty="0" smtClean="0"/>
                        <a:t>...</a:t>
                      </a:r>
                    </a:p>
                    <a:p>
                      <a:pPr marL="342900" indent="-342900">
                        <a:buFont typeface="+mj-lt"/>
                        <a:buAutoNum type="arabicPeriod"/>
                      </a:pPr>
                      <a:endParaRPr lang="ru-RU" dirty="0"/>
                    </a:p>
                  </a:txBody>
                  <a:tcPr/>
                </a:tc>
              </a:tr>
            </a:tbl>
          </a:graphicData>
        </a:graphic>
      </p:graphicFrame>
    </p:spTree>
    <p:extLst>
      <p:ext uri="{BB962C8B-B14F-4D97-AF65-F5344CB8AC3E}">
        <p14:creationId xmlns:p14="http://schemas.microsoft.com/office/powerpoint/2010/main" val="1241663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chemeClr val="accent1">
                    <a:lumMod val="75000"/>
                  </a:schemeClr>
                </a:solidFill>
              </a:rPr>
              <a:t>Дальнейшее развитие - 1</a:t>
            </a:r>
            <a:endParaRPr lang="ru-RU" dirty="0"/>
          </a:p>
        </p:txBody>
      </p:sp>
      <p:sp>
        <p:nvSpPr>
          <p:cNvPr id="3" name="Объект 2"/>
          <p:cNvSpPr>
            <a:spLocks noGrp="1"/>
          </p:cNvSpPr>
          <p:nvPr>
            <p:ph idx="1"/>
          </p:nvPr>
        </p:nvSpPr>
        <p:spPr/>
        <p:txBody>
          <a:bodyPr/>
          <a:lstStyle/>
          <a:p>
            <a:r>
              <a:rPr lang="ru-RU" dirty="0" smtClean="0"/>
              <a:t>Как будет дальше существовать (развиваться) деятельность, которую вы начинаете в данном проекте:</a:t>
            </a:r>
          </a:p>
          <a:p>
            <a:pPr>
              <a:buFont typeface="Wingdings" panose="05000000000000000000" pitchFamily="2" charset="2"/>
              <a:buChar char="§"/>
            </a:pPr>
            <a:r>
              <a:rPr lang="ru-RU" dirty="0" smtClean="0"/>
              <a:t>как будет решаться проблема, над которой вы работаете в </a:t>
            </a:r>
            <a:r>
              <a:rPr lang="ru-RU" dirty="0" err="1" smtClean="0"/>
              <a:t>даннмо</a:t>
            </a:r>
            <a:r>
              <a:rPr lang="ru-RU" dirty="0" smtClean="0"/>
              <a:t> проекте;</a:t>
            </a:r>
          </a:p>
          <a:p>
            <a:pPr>
              <a:buFont typeface="Wingdings" panose="05000000000000000000" pitchFamily="2" charset="2"/>
              <a:buChar char="§"/>
            </a:pPr>
            <a:r>
              <a:rPr lang="ru-RU" dirty="0" smtClean="0"/>
              <a:t>как будет использовано помещение и/или оборудование;</a:t>
            </a:r>
          </a:p>
          <a:p>
            <a:pPr>
              <a:buFont typeface="Wingdings" panose="05000000000000000000" pitchFamily="2" charset="2"/>
              <a:buChar char="§"/>
            </a:pPr>
            <a:r>
              <a:rPr lang="ru-RU" dirty="0" smtClean="0"/>
              <a:t>как будет удержана целевая аудитория;</a:t>
            </a:r>
          </a:p>
          <a:p>
            <a:pPr>
              <a:buFont typeface="Wingdings" panose="05000000000000000000" pitchFamily="2" charset="2"/>
              <a:buChar char="§"/>
            </a:pPr>
            <a:r>
              <a:rPr lang="ru-RU" dirty="0" smtClean="0"/>
              <a:t>как и дальше будут существовать кружки, секции, семейные </a:t>
            </a:r>
            <a:r>
              <a:rPr lang="ru-RU" dirty="0" err="1" smtClean="0"/>
              <a:t>клубы,консультационные</a:t>
            </a:r>
            <a:r>
              <a:rPr lang="ru-RU" dirty="0" smtClean="0"/>
              <a:t> пункты и проч.;</a:t>
            </a:r>
          </a:p>
          <a:p>
            <a:pPr>
              <a:buFont typeface="Wingdings" panose="05000000000000000000" pitchFamily="2" charset="2"/>
              <a:buChar char="§"/>
            </a:pPr>
            <a:r>
              <a:rPr lang="ru-RU" dirty="0" smtClean="0"/>
              <a:t>… и, в идеале, как все это будет финансироваться </a:t>
            </a:r>
            <a:r>
              <a:rPr lang="ru-RU" dirty="0" smtClean="0">
                <a:sym typeface="Wingdings" panose="05000000000000000000" pitchFamily="2" charset="2"/>
              </a:rPr>
              <a:t></a:t>
            </a:r>
            <a:r>
              <a:rPr lang="ru-RU" dirty="0" smtClean="0"/>
              <a:t/>
            </a:r>
            <a:br>
              <a:rPr lang="ru-RU" dirty="0" smtClean="0"/>
            </a:br>
            <a:r>
              <a:rPr lang="ru-RU" dirty="0" smtClean="0"/>
              <a:t> </a:t>
            </a:r>
            <a:endParaRPr lang="ru-RU" dirty="0"/>
          </a:p>
        </p:txBody>
      </p:sp>
    </p:spTree>
    <p:extLst>
      <p:ext uri="{BB962C8B-B14F-4D97-AF65-F5344CB8AC3E}">
        <p14:creationId xmlns:p14="http://schemas.microsoft.com/office/powerpoint/2010/main" val="2234079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1">
                    <a:lumMod val="75000"/>
                  </a:schemeClr>
                </a:solidFill>
              </a:rPr>
              <a:t>Дальнейшее развитие - </a:t>
            </a:r>
            <a:r>
              <a:rPr lang="ru-RU" b="1" dirty="0" smtClean="0">
                <a:solidFill>
                  <a:schemeClr val="accent1">
                    <a:lumMod val="75000"/>
                  </a:schemeClr>
                </a:solidFill>
              </a:rPr>
              <a:t>2 </a:t>
            </a:r>
            <a:r>
              <a:rPr lang="ru-RU" sz="3300" b="1" dirty="0" smtClean="0"/>
              <a:t>Наличие потребности целевой аудитории </a:t>
            </a:r>
            <a:endParaRPr lang="ru-RU" sz="3300" dirty="0"/>
          </a:p>
        </p:txBody>
      </p:sp>
      <p:sp>
        <p:nvSpPr>
          <p:cNvPr id="3" name="Содержимое 2"/>
          <p:cNvSpPr>
            <a:spLocks noGrp="1"/>
          </p:cNvSpPr>
          <p:nvPr>
            <p:ph idx="1"/>
          </p:nvPr>
        </p:nvSpPr>
        <p:spPr/>
        <p:txBody>
          <a:bodyPr>
            <a:normAutofit/>
          </a:bodyPr>
          <a:lstStyle/>
          <a:p>
            <a:pPr marL="109728" lvl="0" indent="0" algn="just">
              <a:buNone/>
            </a:pPr>
            <a:r>
              <a:rPr lang="ru-RU" b="1" dirty="0" smtClean="0"/>
              <a:t>Наличие перманентной потребности целевой аудитории, либо кратковременной потребности различных аудиторий</a:t>
            </a:r>
            <a:r>
              <a:rPr lang="ru-RU" dirty="0" smtClean="0"/>
              <a:t> (примеры: потребность в различных коммуникациях, острые возрастные проблемы, общие проблемы населенного пункта, и т.п.). Если у людей, на которых направлен ваш проект потребность сохраняется, либор она перманентная – то есть такая потребность существует всегда, (потребность в общении, например), то проектная идея будет жить, или ее легко развивать и поддерживать;</a:t>
            </a:r>
          </a:p>
          <a:p>
            <a:pPr marL="624078" lvl="0" indent="-514350">
              <a:buFont typeface="+mj-lt"/>
              <a:buAutoNum type="arabicPeriod"/>
            </a:pPr>
            <a:endParaRPr lang="ru-RU" dirty="0" smtClean="0"/>
          </a:p>
          <a:p>
            <a:endParaRPr lang="ru-RU" dirty="0"/>
          </a:p>
        </p:txBody>
      </p:sp>
    </p:spTree>
    <p:extLst>
      <p:ext uri="{BB962C8B-B14F-4D97-AF65-F5344CB8AC3E}">
        <p14:creationId xmlns:p14="http://schemas.microsoft.com/office/powerpoint/2010/main" val="239052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solidFill>
                  <a:schemeClr val="accent1">
                    <a:lumMod val="75000"/>
                  </a:schemeClr>
                </a:solidFill>
              </a:rPr>
              <a:t>Дальнейшее развитие </a:t>
            </a:r>
            <a:r>
              <a:rPr lang="ru-RU" b="1" dirty="0" smtClean="0">
                <a:solidFill>
                  <a:schemeClr val="accent1">
                    <a:lumMod val="75000"/>
                  </a:schemeClr>
                </a:solidFill>
              </a:rPr>
              <a:t>- 3 </a:t>
            </a:r>
            <a:r>
              <a:rPr lang="ru-RU" sz="3700" b="1" dirty="0" smtClean="0"/>
              <a:t>Наличие инициативной группы людей</a:t>
            </a:r>
            <a:r>
              <a:rPr lang="ru-RU" sz="3700" dirty="0" smtClean="0"/>
              <a:t> </a:t>
            </a:r>
            <a:endParaRPr lang="ru-RU" sz="3700" dirty="0"/>
          </a:p>
        </p:txBody>
      </p:sp>
      <p:sp>
        <p:nvSpPr>
          <p:cNvPr id="3" name="Содержимое 2"/>
          <p:cNvSpPr>
            <a:spLocks noGrp="1"/>
          </p:cNvSpPr>
          <p:nvPr>
            <p:ph idx="1"/>
          </p:nvPr>
        </p:nvSpPr>
        <p:spPr/>
        <p:txBody>
          <a:bodyPr>
            <a:normAutofit/>
          </a:bodyPr>
          <a:lstStyle/>
          <a:p>
            <a:pPr marL="109728" lvl="0" indent="0" algn="just">
              <a:buNone/>
            </a:pPr>
            <a:r>
              <a:rPr lang="ru-RU" dirty="0" smtClean="0"/>
              <a:t>людей</a:t>
            </a:r>
            <a:r>
              <a:rPr lang="ru-RU" dirty="0" smtClean="0"/>
              <a:t>, которые обладают «инициативным интересом» - то есть не просто высказывают инициативу работать над конкретной проблемой, но эта деятельность им интересна сама по себе, чтобы заняться ею им требуется минимум </a:t>
            </a:r>
            <a:r>
              <a:rPr lang="ru-RU" dirty="0" smtClean="0"/>
              <a:t>мотивации. </a:t>
            </a:r>
            <a:r>
              <a:rPr lang="ru-RU" dirty="0" smtClean="0"/>
              <a:t>Такие люди могут входить в состав команды исполнителей по проекту, могут являться активной частью целевой аудитории, волонтерами в широком смысле </a:t>
            </a:r>
            <a:r>
              <a:rPr lang="ru-RU" dirty="0" smtClean="0"/>
              <a:t>слова</a:t>
            </a:r>
            <a:r>
              <a:rPr lang="en-US" dirty="0" smtClean="0"/>
              <a:t> – </a:t>
            </a:r>
            <a:r>
              <a:rPr lang="ru-RU" dirty="0" smtClean="0"/>
              <a:t>они могут (и будут) продолжать проект</a:t>
            </a:r>
            <a:endParaRPr lang="ru-RU" dirty="0" smtClean="0"/>
          </a:p>
        </p:txBody>
      </p:sp>
    </p:spTree>
    <p:extLst>
      <p:ext uri="{BB962C8B-B14F-4D97-AF65-F5344CB8AC3E}">
        <p14:creationId xmlns:p14="http://schemas.microsoft.com/office/powerpoint/2010/main" val="183507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5300" b="1" dirty="0">
                <a:solidFill>
                  <a:schemeClr val="accent1">
                    <a:lumMod val="75000"/>
                  </a:schemeClr>
                </a:solidFill>
              </a:rPr>
              <a:t>Дальнейшее </a:t>
            </a:r>
            <a:r>
              <a:rPr lang="ru-RU" sz="5300" b="1" dirty="0" smtClean="0">
                <a:solidFill>
                  <a:schemeClr val="accent1">
                    <a:lumMod val="75000"/>
                  </a:schemeClr>
                </a:solidFill>
              </a:rPr>
              <a:t>развитие - 4 </a:t>
            </a:r>
            <a:r>
              <a:rPr lang="ru-RU" b="1" dirty="0" smtClean="0"/>
              <a:t>Понравился целевой аудитории</a:t>
            </a:r>
            <a:r>
              <a:rPr lang="ru-RU" dirty="0" smtClean="0"/>
              <a:t> </a:t>
            </a:r>
            <a:endParaRPr lang="ru-RU" dirty="0"/>
          </a:p>
        </p:txBody>
      </p:sp>
      <p:sp>
        <p:nvSpPr>
          <p:cNvPr id="3" name="Содержимое 2"/>
          <p:cNvSpPr>
            <a:spLocks noGrp="1"/>
          </p:cNvSpPr>
          <p:nvPr>
            <p:ph idx="1"/>
          </p:nvPr>
        </p:nvSpPr>
        <p:spPr/>
        <p:txBody>
          <a:bodyPr>
            <a:normAutofit/>
          </a:bodyPr>
          <a:lstStyle/>
          <a:p>
            <a:pPr marL="109728" lvl="0" indent="0" algn="just">
              <a:buNone/>
            </a:pPr>
            <a:r>
              <a:rPr lang="ru-RU" dirty="0" smtClean="0"/>
              <a:t>людям</a:t>
            </a:r>
            <a:r>
              <a:rPr lang="ru-RU" dirty="0" smtClean="0"/>
              <a:t>, с которыми вы работаете, на которых направлены ваши усилия, должна быть интересна ваша идея, конкретные </a:t>
            </a:r>
            <a:r>
              <a:rPr lang="ru-RU" dirty="0" smtClean="0"/>
              <a:t>мероприятия. </a:t>
            </a:r>
            <a:r>
              <a:rPr lang="ru-RU" dirty="0" smtClean="0"/>
              <a:t>Если ваша идея интересна, то и дети, и семьи (взрослые) породят потребность, будут сами поддерживать эту идею или просить вашей поддержки для развития этой идеи – так может </a:t>
            </a:r>
            <a:r>
              <a:rPr lang="ru-RU" dirty="0" smtClean="0"/>
              <a:t>продолжаться </a:t>
            </a:r>
            <a:r>
              <a:rPr lang="ru-RU" dirty="0" smtClean="0"/>
              <a:t>текущий проект или </a:t>
            </a:r>
            <a:r>
              <a:rPr lang="ru-RU" dirty="0" smtClean="0"/>
              <a:t>родиться </a:t>
            </a:r>
            <a:r>
              <a:rPr lang="ru-RU" dirty="0" smtClean="0"/>
              <a:t>новый </a:t>
            </a:r>
          </a:p>
          <a:p>
            <a:endParaRPr lang="ru-RU" dirty="0"/>
          </a:p>
        </p:txBody>
      </p:sp>
    </p:spTree>
    <p:extLst>
      <p:ext uri="{BB962C8B-B14F-4D97-AF65-F5344CB8AC3E}">
        <p14:creationId xmlns:p14="http://schemas.microsoft.com/office/powerpoint/2010/main" val="2660608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5300" b="1" dirty="0">
                <a:solidFill>
                  <a:schemeClr val="accent1">
                    <a:lumMod val="75000"/>
                  </a:schemeClr>
                </a:solidFill>
              </a:rPr>
              <a:t>Дальнейшее </a:t>
            </a:r>
            <a:r>
              <a:rPr lang="ru-RU" sz="5300" b="1" dirty="0" smtClean="0">
                <a:solidFill>
                  <a:schemeClr val="accent1">
                    <a:lumMod val="75000"/>
                  </a:schemeClr>
                </a:solidFill>
              </a:rPr>
              <a:t>развитие - 5  </a:t>
            </a:r>
            <a:r>
              <a:rPr lang="ru-RU" sz="3700" b="1" dirty="0" smtClean="0"/>
              <a:t>Заинтересованность участников (партнеров)</a:t>
            </a:r>
            <a:endParaRPr lang="ru-RU" sz="3700" dirty="0"/>
          </a:p>
        </p:txBody>
      </p:sp>
      <p:sp>
        <p:nvSpPr>
          <p:cNvPr id="3" name="Содержимое 2"/>
          <p:cNvSpPr>
            <a:spLocks noGrp="1"/>
          </p:cNvSpPr>
          <p:nvPr>
            <p:ph idx="1"/>
          </p:nvPr>
        </p:nvSpPr>
        <p:spPr>
          <a:xfrm>
            <a:off x="457200" y="2488264"/>
            <a:ext cx="8229600" cy="4325112"/>
          </a:xfrm>
        </p:spPr>
        <p:txBody>
          <a:bodyPr>
            <a:normAutofit/>
          </a:bodyPr>
          <a:lstStyle/>
          <a:p>
            <a:pPr marL="109728" lvl="0" indent="0" algn="just">
              <a:buNone/>
            </a:pPr>
            <a:r>
              <a:rPr lang="ru-RU" dirty="0"/>
              <a:t>п</a:t>
            </a:r>
            <a:r>
              <a:rPr lang="ru-RU" dirty="0" smtClean="0"/>
              <a:t>ривлекаемые </a:t>
            </a:r>
            <a:r>
              <a:rPr lang="ru-RU" dirty="0" smtClean="0"/>
              <a:t>специалисты (преподаватели, психологи, тренеры и проч</a:t>
            </a:r>
            <a:r>
              <a:rPr lang="ru-RU" dirty="0" smtClean="0"/>
              <a:t>.) </a:t>
            </a:r>
            <a:r>
              <a:rPr lang="ru-RU" dirty="0" smtClean="0"/>
              <a:t>должны быть заинтересованы в вашей </a:t>
            </a:r>
            <a:r>
              <a:rPr lang="ru-RU" dirty="0" smtClean="0"/>
              <a:t>деятельности, </a:t>
            </a:r>
            <a:r>
              <a:rPr lang="ru-RU" dirty="0" smtClean="0"/>
              <a:t>а так же </a:t>
            </a:r>
            <a:r>
              <a:rPr lang="ru-RU" dirty="0" smtClean="0"/>
              <a:t>организации-партнеры</a:t>
            </a:r>
            <a:r>
              <a:rPr lang="ru-RU" dirty="0" smtClean="0"/>
              <a:t>. Лучшим мотивом для формирования заинтересованности членов команды и партнеров является профессионализм управления проектом. Если эти люди видят как вы профессионально выстраиваете работу по проекту, организуете взаимосвязь организаций, мероприятия, семей, взрослых и детей, они будут продолжать работать с </a:t>
            </a:r>
            <a:r>
              <a:rPr lang="ru-RU" dirty="0" smtClean="0"/>
              <a:t>вами – поддерживать начатую деятельность или новый проект</a:t>
            </a:r>
            <a:endParaRPr lang="ru-RU" dirty="0" smtClean="0"/>
          </a:p>
          <a:p>
            <a:endParaRPr lang="ru-RU" dirty="0"/>
          </a:p>
        </p:txBody>
      </p:sp>
    </p:spTree>
    <p:extLst>
      <p:ext uri="{BB962C8B-B14F-4D97-AF65-F5344CB8AC3E}">
        <p14:creationId xmlns:p14="http://schemas.microsoft.com/office/powerpoint/2010/main" val="1935403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5300" b="1" dirty="0">
                <a:solidFill>
                  <a:schemeClr val="accent1">
                    <a:lumMod val="75000"/>
                  </a:schemeClr>
                </a:solidFill>
              </a:rPr>
              <a:t>Дальнейшее развитие </a:t>
            </a:r>
            <a:r>
              <a:rPr lang="ru-RU" sz="5300" b="1" dirty="0" smtClean="0">
                <a:solidFill>
                  <a:schemeClr val="accent1">
                    <a:lumMod val="75000"/>
                  </a:schemeClr>
                </a:solidFill>
              </a:rPr>
              <a:t>- 6 </a:t>
            </a:r>
            <a:r>
              <a:rPr lang="ru-RU" sz="3700" b="1" dirty="0" smtClean="0"/>
              <a:t>Заинтересованность местной администрации. </a:t>
            </a:r>
            <a:endParaRPr lang="ru-RU" sz="3700" dirty="0"/>
          </a:p>
        </p:txBody>
      </p:sp>
      <p:sp>
        <p:nvSpPr>
          <p:cNvPr id="3" name="Содержимое 2"/>
          <p:cNvSpPr>
            <a:spLocks noGrp="1"/>
          </p:cNvSpPr>
          <p:nvPr>
            <p:ph idx="1"/>
          </p:nvPr>
        </p:nvSpPr>
        <p:spPr>
          <a:xfrm>
            <a:off x="467544" y="2492896"/>
            <a:ext cx="8229600" cy="3987888"/>
          </a:xfrm>
        </p:spPr>
        <p:txBody>
          <a:bodyPr>
            <a:normAutofit/>
          </a:bodyPr>
          <a:lstStyle/>
          <a:p>
            <a:pPr marL="109728" lvl="0" indent="0" algn="just">
              <a:buNone/>
            </a:pPr>
            <a:r>
              <a:rPr lang="ru-RU" dirty="0" smtClean="0"/>
              <a:t>Местная администрация (муниципалитет) становятся вашими партнерами, когда видят результат от проекта. Все позитивные социальные изменения в вашем районе, городе, селе в конечном итоге положительно влияют на имидж местной исполнительной власти, чем они успешно пользуются. Вам необходимо заинтересовывать работников администрации (неважно какого управления/отдела), или сохранять партнерские отношения, развивать их, преумножать помощь. Для этого вам необходимо показывать, презентовать им результаты проекта, приглашать на различные, пусть даже не самые значительные мероприятия, указывать об их помощи, поддержке и участии во всех информационных материалах по проекту во всех </a:t>
            </a:r>
            <a:r>
              <a:rPr lang="ru-RU" dirty="0" smtClean="0"/>
              <a:t>СМИ</a:t>
            </a:r>
            <a:r>
              <a:rPr lang="ru-RU" dirty="0"/>
              <a:t> </a:t>
            </a:r>
            <a:r>
              <a:rPr lang="ru-RU" dirty="0" smtClean="0"/>
              <a:t>– это залог существования данной деятельности в будущем</a:t>
            </a:r>
            <a:endParaRPr lang="ru-RU" dirty="0" smtClean="0"/>
          </a:p>
          <a:p>
            <a:endParaRPr lang="ru-RU" dirty="0"/>
          </a:p>
        </p:txBody>
      </p:sp>
    </p:spTree>
    <p:extLst>
      <p:ext uri="{BB962C8B-B14F-4D97-AF65-F5344CB8AC3E}">
        <p14:creationId xmlns:p14="http://schemas.microsoft.com/office/powerpoint/2010/main" val="274200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5500" b="1" dirty="0" smtClean="0">
                <a:solidFill>
                  <a:schemeClr val="accent1">
                    <a:lumMod val="75000"/>
                  </a:schemeClr>
                </a:solidFill>
              </a:rPr>
              <a:t>Проект </a:t>
            </a:r>
            <a:endParaRPr lang="ru-RU" sz="5500" b="1" dirty="0">
              <a:solidFill>
                <a:schemeClr val="accent1">
                  <a:lumMod val="75000"/>
                </a:schemeClr>
              </a:solidFill>
            </a:endParaRPr>
          </a:p>
        </p:txBody>
      </p:sp>
      <p:sp>
        <p:nvSpPr>
          <p:cNvPr id="3" name="Содержимое 2"/>
          <p:cNvSpPr>
            <a:spLocks noGrp="1"/>
          </p:cNvSpPr>
          <p:nvPr>
            <p:ph idx="1"/>
          </p:nvPr>
        </p:nvSpPr>
        <p:spPr>
          <a:xfrm>
            <a:off x="822959" y="1772816"/>
            <a:ext cx="7543801" cy="4023360"/>
          </a:xfrm>
        </p:spPr>
        <p:txBody>
          <a:bodyPr>
            <a:noAutofit/>
          </a:bodyPr>
          <a:lstStyle/>
          <a:p>
            <a:pPr marL="514350" indent="-514350">
              <a:buFont typeface="+mj-lt"/>
              <a:buAutoNum type="arabicPeriod"/>
            </a:pPr>
            <a:r>
              <a:rPr lang="ru-RU" sz="3500" dirty="0" smtClean="0"/>
              <a:t>Имеет начало и конец;</a:t>
            </a:r>
          </a:p>
          <a:p>
            <a:pPr marL="514350" indent="-514350">
              <a:buFont typeface="+mj-lt"/>
              <a:buAutoNum type="arabicPeriod"/>
            </a:pPr>
            <a:r>
              <a:rPr lang="ru-RU" sz="3500" dirty="0" smtClean="0"/>
              <a:t>Имеет четко поставленную цель (группу связанных целей);</a:t>
            </a:r>
          </a:p>
          <a:p>
            <a:pPr marL="514350" indent="-514350">
              <a:buFont typeface="+mj-lt"/>
              <a:buAutoNum type="arabicPeriod"/>
            </a:pPr>
            <a:r>
              <a:rPr lang="ru-RU" sz="3500" dirty="0" smtClean="0"/>
              <a:t>Цель ведет к конкретному результату;</a:t>
            </a:r>
          </a:p>
          <a:p>
            <a:pPr marL="514350" indent="-514350">
              <a:buFont typeface="+mj-lt"/>
              <a:buAutoNum type="arabicPeriod"/>
            </a:pPr>
            <a:r>
              <a:rPr lang="ru-RU" sz="3500" dirty="0" smtClean="0"/>
              <a:t>Требуются ресурсы – всегда ограниченный бюджет;</a:t>
            </a:r>
          </a:p>
          <a:p>
            <a:pPr marL="514350" indent="-514350">
              <a:buFont typeface="+mj-lt"/>
              <a:buAutoNum type="arabicPeriod"/>
            </a:pPr>
            <a:r>
              <a:rPr lang="ru-RU" sz="3500" dirty="0" smtClean="0"/>
              <a:t>Есть команда. </a:t>
            </a:r>
            <a:endParaRPr lang="ru-RU" sz="3500" dirty="0"/>
          </a:p>
        </p:txBody>
      </p:sp>
    </p:spTree>
    <p:extLst>
      <p:ext uri="{BB962C8B-B14F-4D97-AF65-F5344CB8AC3E}">
        <p14:creationId xmlns:p14="http://schemas.microsoft.com/office/powerpoint/2010/main" val="1435706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5300" b="1" dirty="0">
                <a:solidFill>
                  <a:schemeClr val="accent1">
                    <a:lumMod val="75000"/>
                  </a:schemeClr>
                </a:solidFill>
              </a:rPr>
              <a:t>Дальнейшее развитие </a:t>
            </a:r>
            <a:r>
              <a:rPr lang="ru-RU" sz="5300" b="1" dirty="0" smtClean="0">
                <a:solidFill>
                  <a:schemeClr val="accent1">
                    <a:lumMod val="75000"/>
                  </a:schemeClr>
                </a:solidFill>
              </a:rPr>
              <a:t>- 7</a:t>
            </a:r>
            <a:r>
              <a:rPr lang="ru-RU" sz="5300" b="1" dirty="0">
                <a:solidFill>
                  <a:schemeClr val="accent1">
                    <a:lumMod val="75000"/>
                  </a:schemeClr>
                </a:solidFill>
              </a:rPr>
              <a:t/>
            </a:r>
            <a:br>
              <a:rPr lang="ru-RU" sz="5300" b="1" dirty="0">
                <a:solidFill>
                  <a:schemeClr val="accent1">
                    <a:lumMod val="75000"/>
                  </a:schemeClr>
                </a:solidFill>
              </a:rPr>
            </a:br>
            <a:r>
              <a:rPr lang="ru-RU" sz="3700" b="1" dirty="0"/>
              <a:t>Наличие собственных </a:t>
            </a:r>
            <a:r>
              <a:rPr lang="ru-RU" sz="3700" b="1" dirty="0" smtClean="0"/>
              <a:t>ресурсов и резонанса</a:t>
            </a:r>
            <a:endParaRPr lang="ru-RU" sz="3700" dirty="0"/>
          </a:p>
        </p:txBody>
      </p:sp>
      <p:sp>
        <p:nvSpPr>
          <p:cNvPr id="3" name="Содержимое 2"/>
          <p:cNvSpPr>
            <a:spLocks noGrp="1"/>
          </p:cNvSpPr>
          <p:nvPr>
            <p:ph idx="1"/>
          </p:nvPr>
        </p:nvSpPr>
        <p:spPr/>
        <p:txBody>
          <a:bodyPr>
            <a:normAutofit/>
          </a:bodyPr>
          <a:lstStyle/>
          <a:p>
            <a:pPr marL="109728" lvl="0" indent="0" algn="just">
              <a:buNone/>
            </a:pPr>
            <a:r>
              <a:rPr lang="ru-RU" b="1" dirty="0" smtClean="0"/>
              <a:t>Наличие собственных ресурсов. </a:t>
            </a:r>
            <a:r>
              <a:rPr lang="ru-RU" dirty="0" smtClean="0"/>
              <a:t>Наиболее развиваются проектные идеи</a:t>
            </a:r>
            <a:r>
              <a:rPr lang="ru-RU" b="1" dirty="0" smtClean="0"/>
              <a:t>, </a:t>
            </a:r>
            <a:r>
              <a:rPr lang="ru-RU" dirty="0" smtClean="0"/>
              <a:t>которые подкреплены наличием </a:t>
            </a:r>
            <a:r>
              <a:rPr lang="ru-RU" b="1" dirty="0" smtClean="0"/>
              <a:t>материальных либо методических ресурсов</a:t>
            </a:r>
            <a:r>
              <a:rPr lang="ru-RU" dirty="0" smtClean="0"/>
              <a:t>, доставшихся от предыдущих видов деятельности, а также ресурсов, которые организация-исполнитель может предложить в качестве собственного вклада (помещения, инструменты и проч.) Наличие таких ресурсов гарантирует продолжение начатого дела после формального завершения проекта; </a:t>
            </a:r>
          </a:p>
          <a:p>
            <a:pPr marL="109728" lvl="0" indent="0" algn="just">
              <a:buNone/>
            </a:pPr>
            <a:r>
              <a:rPr lang="ru-RU" b="1" dirty="0" smtClean="0"/>
              <a:t>Наличие информационного резонанса</a:t>
            </a:r>
            <a:r>
              <a:rPr lang="ru-RU" dirty="0" smtClean="0"/>
              <a:t>. Любой социальный проект должен создать устойчивый информационный резонанс – о нем должны узнать как можно большее количество людей. Если таковой резонанс создан, это гарантирует жизнеспособность идеи проекта и возможно возникновение на базе этого резонанса нового проекта. </a:t>
            </a:r>
          </a:p>
          <a:p>
            <a:endParaRPr lang="ru-RU" dirty="0"/>
          </a:p>
        </p:txBody>
      </p:sp>
    </p:spTree>
    <p:extLst>
      <p:ext uri="{BB962C8B-B14F-4D97-AF65-F5344CB8AC3E}">
        <p14:creationId xmlns:p14="http://schemas.microsoft.com/office/powerpoint/2010/main" val="3343488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www.kras-grant.ru</a:t>
            </a:r>
            <a:endParaRPr lang="ru-RU" dirty="0"/>
          </a:p>
        </p:txBody>
      </p:sp>
      <p:sp>
        <p:nvSpPr>
          <p:cNvPr id="3" name="Содержимое 2"/>
          <p:cNvSpPr>
            <a:spLocks noGrp="1"/>
          </p:cNvSpPr>
          <p:nvPr>
            <p:ph idx="1"/>
          </p:nvPr>
        </p:nvSpPr>
        <p:spPr/>
        <p:txBody>
          <a:bodyPr/>
          <a:lstStyle/>
          <a:p>
            <a:pPr algn="ctr">
              <a:buNone/>
            </a:pPr>
            <a:r>
              <a:rPr lang="en-US" sz="5000" b="1" dirty="0" smtClean="0"/>
              <a:t>paulzel77@mail.ru</a:t>
            </a:r>
            <a:endParaRPr lang="ru-RU" sz="5000" b="1" dirty="0" smtClean="0"/>
          </a:p>
          <a:p>
            <a:pPr algn="ctr">
              <a:buNone/>
            </a:pPr>
            <a:r>
              <a:rPr lang="ru-RU" sz="8000" b="1" dirty="0" smtClean="0"/>
              <a:t>Спасибо</a:t>
            </a:r>
            <a:r>
              <a:rPr lang="ru-RU" sz="8000" b="1" dirty="0" smtClean="0"/>
              <a:t>!</a:t>
            </a:r>
            <a:r>
              <a:rPr lang="ru-RU" dirty="0" smtClean="0"/>
              <a:t> </a:t>
            </a:r>
            <a:endParaRPr lang="ru-RU" dirty="0"/>
          </a:p>
        </p:txBody>
      </p:sp>
    </p:spTree>
    <p:extLst>
      <p:ext uri="{BB962C8B-B14F-4D97-AF65-F5344CB8AC3E}">
        <p14:creationId xmlns:p14="http://schemas.microsoft.com/office/powerpoint/2010/main" val="1822736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Дополнительные слайды</a:t>
            </a:r>
            <a:endParaRPr lang="ru-RU" dirty="0"/>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4119201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Эффективность:</a:t>
            </a:r>
            <a:endParaRPr lang="ru-RU" dirty="0"/>
          </a:p>
        </p:txBody>
      </p:sp>
      <p:sp>
        <p:nvSpPr>
          <p:cNvPr id="3" name="Содержимое 2"/>
          <p:cNvSpPr>
            <a:spLocks noGrp="1"/>
          </p:cNvSpPr>
          <p:nvPr>
            <p:ph idx="1"/>
          </p:nvPr>
        </p:nvSpPr>
        <p:spPr/>
        <p:txBody>
          <a:bodyPr>
            <a:normAutofit/>
          </a:bodyPr>
          <a:lstStyle/>
          <a:p>
            <a:pPr algn="just"/>
            <a:r>
              <a:rPr lang="ru-RU" i="1" dirty="0" smtClean="0"/>
              <a:t>Чтобы оценить, насколько эффективен Ваш проект, попробуйте разделить общую сумму бюджета на количество заявленных Вами единиц результата проекта (250 тысяч рублей на 10 обученных пенсионеров = 25 тысяч рублей) (С)</a:t>
            </a:r>
            <a:endParaRPr lang="ru-RU" i="1" dirty="0"/>
          </a:p>
        </p:txBody>
      </p:sp>
    </p:spTree>
    <p:extLst>
      <p:ext uri="{BB962C8B-B14F-4D97-AF65-F5344CB8AC3E}">
        <p14:creationId xmlns:p14="http://schemas.microsoft.com/office/powerpoint/2010/main" val="719953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Экономическая эффективность</a:t>
            </a:r>
            <a:endParaRPr lang="ru-RU" dirty="0"/>
          </a:p>
        </p:txBody>
      </p:sp>
      <p:sp>
        <p:nvSpPr>
          <p:cNvPr id="3" name="Содержимое 2"/>
          <p:cNvSpPr>
            <a:spLocks noGrp="1"/>
          </p:cNvSpPr>
          <p:nvPr>
            <p:ph idx="1"/>
          </p:nvPr>
        </p:nvSpPr>
        <p:spPr/>
        <p:txBody>
          <a:bodyPr/>
          <a:lstStyle/>
          <a:p>
            <a:pPr algn="just"/>
            <a:r>
              <a:rPr lang="ru-RU" dirty="0" smtClean="0"/>
              <a:t>Соотношение затрат на осуществление проекта и предполагаемого социального эффекта от его реализации</a:t>
            </a:r>
            <a:endParaRPr lang="ru-RU" dirty="0"/>
          </a:p>
        </p:txBody>
      </p:sp>
      <p:graphicFrame>
        <p:nvGraphicFramePr>
          <p:cNvPr id="4" name="Объект 3"/>
          <p:cNvGraphicFramePr>
            <a:graphicFrameLocks noChangeAspect="1"/>
          </p:cNvGraphicFramePr>
          <p:nvPr/>
        </p:nvGraphicFramePr>
        <p:xfrm>
          <a:off x="2208213" y="3571875"/>
          <a:ext cx="3490912" cy="2001838"/>
        </p:xfrm>
        <a:graphic>
          <a:graphicData uri="http://schemas.openxmlformats.org/presentationml/2006/ole">
            <mc:AlternateContent xmlns:mc="http://schemas.openxmlformats.org/markup-compatibility/2006">
              <mc:Choice xmlns:v="urn:schemas-microsoft-com:vml" Requires="v">
                <p:oleObj spid="_x0000_s7182" name="Формула" r:id="rId3" imgW="774360" imgH="444240" progId="Equation.3">
                  <p:embed/>
                </p:oleObj>
              </mc:Choice>
              <mc:Fallback>
                <p:oleObj name="Формула" r:id="rId3" imgW="77436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8213" y="3571875"/>
                        <a:ext cx="3490912" cy="2001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96552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066800"/>
          </a:xfrm>
        </p:spPr>
        <p:txBody>
          <a:bodyPr/>
          <a:lstStyle/>
          <a:p>
            <a:r>
              <a:rPr lang="ru-RU" dirty="0" smtClean="0"/>
              <a:t>ГДЕ:</a:t>
            </a:r>
            <a:endParaRPr lang="ru-RU" dirty="0"/>
          </a:p>
        </p:txBody>
      </p:sp>
      <p:sp>
        <p:nvSpPr>
          <p:cNvPr id="3" name="Содержимое 2"/>
          <p:cNvSpPr>
            <a:spLocks noGrp="1"/>
          </p:cNvSpPr>
          <p:nvPr>
            <p:ph idx="1"/>
          </p:nvPr>
        </p:nvSpPr>
        <p:spPr>
          <a:xfrm>
            <a:off x="457200" y="1192120"/>
            <a:ext cx="8229600" cy="4325112"/>
          </a:xfrm>
        </p:spPr>
        <p:txBody>
          <a:bodyPr/>
          <a:lstStyle/>
          <a:p>
            <a:r>
              <a:rPr lang="ru-RU" dirty="0" smtClean="0"/>
              <a:t>СЭ – социальный эффект, максимально измеримое и проверяемое состояние результата проекта;</a:t>
            </a:r>
          </a:p>
          <a:p>
            <a:r>
              <a:rPr lang="ru-RU" dirty="0" err="1" smtClean="0"/>
              <a:t>З</a:t>
            </a:r>
            <a:r>
              <a:rPr lang="ru-RU" sz="1800" i="1" dirty="0" err="1" smtClean="0"/>
              <a:t>общ</a:t>
            </a:r>
            <a:r>
              <a:rPr lang="ru-RU" sz="1800" i="1" dirty="0" smtClean="0"/>
              <a:t> </a:t>
            </a:r>
            <a:r>
              <a:rPr lang="ru-RU" dirty="0" smtClean="0"/>
              <a:t>– общие затраты на проект (общая стоимость проекта);</a:t>
            </a:r>
          </a:p>
          <a:p>
            <a:r>
              <a:rPr lang="ru-RU" dirty="0" err="1" smtClean="0"/>
              <a:t>З</a:t>
            </a:r>
            <a:r>
              <a:rPr lang="ru-RU" sz="1800" i="1" dirty="0" err="1" smtClean="0"/>
              <a:t>запр</a:t>
            </a:r>
            <a:r>
              <a:rPr lang="ru-RU" sz="1800" i="1" dirty="0" smtClean="0"/>
              <a:t>. </a:t>
            </a:r>
            <a:r>
              <a:rPr lang="ru-RU" dirty="0" smtClean="0"/>
              <a:t>– запрашиваемая сумма;</a:t>
            </a:r>
          </a:p>
          <a:p>
            <a:r>
              <a:rPr lang="ru-RU" dirty="0" err="1" smtClean="0"/>
              <a:t>З</a:t>
            </a:r>
            <a:r>
              <a:rPr lang="ru-RU" sz="1800" i="1" dirty="0" err="1" smtClean="0"/>
              <a:t>собств</a:t>
            </a:r>
            <a:r>
              <a:rPr lang="ru-RU" sz="1800" i="1" dirty="0" smtClean="0"/>
              <a:t>. </a:t>
            </a:r>
            <a:r>
              <a:rPr lang="ru-RU" dirty="0" smtClean="0"/>
              <a:t>– собственный вклад (в т.ч. партнерские средства);</a:t>
            </a:r>
          </a:p>
          <a:p>
            <a:endParaRPr lang="ru-RU" dirty="0" smtClean="0"/>
          </a:p>
          <a:p>
            <a:endParaRPr lang="ru-RU" dirty="0" smtClean="0"/>
          </a:p>
        </p:txBody>
      </p:sp>
      <p:graphicFrame>
        <p:nvGraphicFramePr>
          <p:cNvPr id="2050" name="Object 2"/>
          <p:cNvGraphicFramePr>
            <a:graphicFrameLocks noChangeAspect="1"/>
          </p:cNvGraphicFramePr>
          <p:nvPr/>
        </p:nvGraphicFramePr>
        <p:xfrm>
          <a:off x="1403648" y="4797152"/>
          <a:ext cx="5741988" cy="1116012"/>
        </p:xfrm>
        <a:graphic>
          <a:graphicData uri="http://schemas.openxmlformats.org/presentationml/2006/ole">
            <mc:AlternateContent xmlns:mc="http://schemas.openxmlformats.org/markup-compatibility/2006">
              <mc:Choice xmlns:v="urn:schemas-microsoft-com:vml" Requires="v">
                <p:oleObj spid="_x0000_s8206" name="Формула" r:id="rId3" imgW="1244520" imgH="241200" progId="Equation.3">
                  <p:embed/>
                </p:oleObj>
              </mc:Choice>
              <mc:Fallback>
                <p:oleObj name="Формула" r:id="rId3" imgW="1244520" imgH="241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4797152"/>
                        <a:ext cx="5741988" cy="1116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72207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Социальный эффект (результаты проекта)</a:t>
            </a:r>
            <a:endParaRPr lang="ru-RU" dirty="0"/>
          </a:p>
        </p:txBody>
      </p:sp>
      <p:sp>
        <p:nvSpPr>
          <p:cNvPr id="3" name="Содержимое 2"/>
          <p:cNvSpPr>
            <a:spLocks noGrp="1"/>
          </p:cNvSpPr>
          <p:nvPr>
            <p:ph idx="1"/>
          </p:nvPr>
        </p:nvSpPr>
        <p:spPr/>
        <p:txBody>
          <a:bodyPr/>
          <a:lstStyle/>
          <a:p>
            <a:pPr>
              <a:buNone/>
            </a:pPr>
            <a:r>
              <a:rPr lang="ru-RU" dirty="0" smtClean="0"/>
              <a:t>В заявке результаты должны быть такие, которые можно оценить:</a:t>
            </a:r>
          </a:p>
          <a:p>
            <a:pPr>
              <a:buFont typeface="Wingdings" pitchFamily="2" charset="2"/>
              <a:buChar char="§"/>
            </a:pPr>
            <a:r>
              <a:rPr lang="ru-RU" dirty="0" smtClean="0"/>
              <a:t>услуги;</a:t>
            </a:r>
          </a:p>
          <a:p>
            <a:pPr>
              <a:buFont typeface="Wingdings" pitchFamily="2" charset="2"/>
              <a:buChar char="§"/>
            </a:pPr>
            <a:r>
              <a:rPr lang="ru-RU" dirty="0" smtClean="0"/>
              <a:t>товары;</a:t>
            </a:r>
          </a:p>
          <a:p>
            <a:pPr>
              <a:buFont typeface="Wingdings" pitchFamily="2" charset="2"/>
              <a:buChar char="§"/>
            </a:pPr>
            <a:r>
              <a:rPr lang="ru-RU" dirty="0" smtClean="0"/>
              <a:t>работы;</a:t>
            </a:r>
          </a:p>
          <a:p>
            <a:pPr>
              <a:buFont typeface="Wingdings" pitchFamily="2" charset="2"/>
              <a:buChar char="§"/>
            </a:pPr>
            <a:r>
              <a:rPr lang="ru-RU" dirty="0" smtClean="0"/>
              <a:t>…</a:t>
            </a:r>
          </a:p>
          <a:p>
            <a:pPr algn="just">
              <a:buNone/>
            </a:pPr>
            <a:r>
              <a:rPr lang="ru-RU" dirty="0" smtClean="0"/>
              <a:t>и которые в перспективе могли бы быть предоставлены на постоянной основе, с определенной периодичностью.</a:t>
            </a:r>
          </a:p>
          <a:p>
            <a:pPr>
              <a:buFont typeface="Wingdings" pitchFamily="2" charset="2"/>
              <a:buChar char="§"/>
            </a:pPr>
            <a:endParaRPr lang="ru-RU" dirty="0"/>
          </a:p>
        </p:txBody>
      </p:sp>
    </p:spTree>
    <p:extLst>
      <p:ext uri="{BB962C8B-B14F-4D97-AF65-F5344CB8AC3E}">
        <p14:creationId xmlns:p14="http://schemas.microsoft.com/office/powerpoint/2010/main" val="1917759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Партнеры 1</a:t>
            </a:r>
            <a:endParaRPr lang="ru-RU" dirty="0"/>
          </a:p>
        </p:txBody>
      </p:sp>
      <p:sp>
        <p:nvSpPr>
          <p:cNvPr id="3" name="Содержимое 2"/>
          <p:cNvSpPr>
            <a:spLocks noGrp="1"/>
          </p:cNvSpPr>
          <p:nvPr>
            <p:ph idx="1"/>
          </p:nvPr>
        </p:nvSpPr>
        <p:spPr/>
        <p:txBody>
          <a:bodyPr>
            <a:normAutofit/>
          </a:bodyPr>
          <a:lstStyle/>
          <a:p>
            <a:pPr>
              <a:buFont typeface="Wingdings" pitchFamily="2" charset="2"/>
              <a:buChar char="ü"/>
            </a:pPr>
            <a:r>
              <a:rPr lang="ru-RU" dirty="0" smtClean="0"/>
              <a:t>Вклад партнеров в денежном и/или натуральном выражении доложен быть отражен в заявке (это усиливает вес заявки);</a:t>
            </a:r>
          </a:p>
          <a:p>
            <a:pPr>
              <a:buFont typeface="Wingdings" pitchFamily="2" charset="2"/>
              <a:buChar char="ü"/>
            </a:pPr>
            <a:r>
              <a:rPr lang="ru-RU" dirty="0" smtClean="0"/>
              <a:t>Наличие партнерских отношений должно быть подкреплено сканами писем и соглашений;</a:t>
            </a:r>
          </a:p>
          <a:p>
            <a:pPr>
              <a:buFont typeface="Wingdings" pitchFamily="2" charset="2"/>
              <a:buChar char="ü"/>
            </a:pPr>
            <a:r>
              <a:rPr lang="ru-RU" dirty="0" smtClean="0"/>
              <a:t>Наличие большего числа разнообразных партнеров (не только местных администраций или муниципальных организаций, но и широкого круга физ. и юр. лиц) серьезно усиливает вес заявки.</a:t>
            </a:r>
          </a:p>
          <a:p>
            <a:pPr>
              <a:buFont typeface="Wingdings" pitchFamily="2" charset="2"/>
              <a:buChar char="ü"/>
            </a:pPr>
            <a:endParaRPr lang="ru-RU" dirty="0" smtClean="0"/>
          </a:p>
        </p:txBody>
      </p:sp>
    </p:spTree>
    <p:extLst>
      <p:ext uri="{BB962C8B-B14F-4D97-AF65-F5344CB8AC3E}">
        <p14:creationId xmlns:p14="http://schemas.microsoft.com/office/powerpoint/2010/main" val="713365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Партнеры 2 – Роль партнеров</a:t>
            </a:r>
            <a:endParaRPr lang="ru-RU" dirty="0"/>
          </a:p>
        </p:txBody>
      </p:sp>
      <p:sp>
        <p:nvSpPr>
          <p:cNvPr id="3" name="Содержимое 2"/>
          <p:cNvSpPr>
            <a:spLocks noGrp="1"/>
          </p:cNvSpPr>
          <p:nvPr>
            <p:ph idx="1"/>
          </p:nvPr>
        </p:nvSpPr>
        <p:spPr/>
        <p:txBody>
          <a:bodyPr/>
          <a:lstStyle/>
          <a:p>
            <a:pPr algn="just"/>
            <a:r>
              <a:rPr lang="ru-RU" dirty="0" smtClean="0"/>
              <a:t>Партнеры не должны присутствовать в заявке формально!  - их роль должна четко прослеживаться в проекте. Они участвуют в мероприятиях, или помогают каким то ресурсом, или информацией и т.п.</a:t>
            </a:r>
          </a:p>
          <a:p>
            <a:endParaRPr lang="ru-RU" dirty="0"/>
          </a:p>
        </p:txBody>
      </p:sp>
    </p:spTree>
    <p:extLst>
      <p:ext uri="{BB962C8B-B14F-4D97-AF65-F5344CB8AC3E}">
        <p14:creationId xmlns:p14="http://schemas.microsoft.com/office/powerpoint/2010/main" val="1423199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Партнерские ресурсы (внешнее финансирование, вклад из других источников) </a:t>
            </a:r>
            <a:endParaRPr lang="ru-RU" dirty="0"/>
          </a:p>
        </p:txBody>
      </p:sp>
      <p:sp>
        <p:nvSpPr>
          <p:cNvPr id="3" name="Содержимое 2"/>
          <p:cNvSpPr>
            <a:spLocks noGrp="1"/>
          </p:cNvSpPr>
          <p:nvPr>
            <p:ph idx="1"/>
          </p:nvPr>
        </p:nvSpPr>
        <p:spPr/>
        <p:txBody>
          <a:bodyPr/>
          <a:lstStyle/>
          <a:p>
            <a:endParaRPr lang="ru-RU" dirty="0" smtClean="0"/>
          </a:p>
          <a:p>
            <a:r>
              <a:rPr lang="ru-RU" dirty="0" smtClean="0"/>
              <a:t>…когда денег не хватает…</a:t>
            </a:r>
          </a:p>
          <a:p>
            <a:r>
              <a:rPr lang="ru-RU" dirty="0" smtClean="0"/>
              <a:t>Наличие партнеров и их ресурсов – подтверждение </a:t>
            </a:r>
            <a:r>
              <a:rPr lang="ru-RU" dirty="0" err="1" smtClean="0"/>
              <a:t>востребованности</a:t>
            </a:r>
            <a:r>
              <a:rPr lang="ru-RU" dirty="0" smtClean="0"/>
              <a:t> услуги у людей: местная администрация, малый и средний бизнес, бюджетные учреждения, инициативные группы граждан, сторонние волонтеры и проч… </a:t>
            </a:r>
            <a:endParaRPr lang="ru-RU" dirty="0"/>
          </a:p>
        </p:txBody>
      </p:sp>
    </p:spTree>
    <p:extLst>
      <p:ext uri="{BB962C8B-B14F-4D97-AF65-F5344CB8AC3E}">
        <p14:creationId xmlns:p14="http://schemas.microsoft.com/office/powerpoint/2010/main" val="43760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1">
                    <a:lumMod val="75000"/>
                  </a:schemeClr>
                </a:solidFill>
              </a:rPr>
              <a:t>Определите вашу целевую аудиторию!</a:t>
            </a:r>
            <a:endParaRPr lang="ru-RU" b="1" dirty="0">
              <a:solidFill>
                <a:schemeClr val="accent1">
                  <a:lumMod val="75000"/>
                </a:schemeClr>
              </a:solidFill>
            </a:endParaRPr>
          </a:p>
        </p:txBody>
      </p:sp>
      <p:sp>
        <p:nvSpPr>
          <p:cNvPr id="3" name="Содержимое 2"/>
          <p:cNvSpPr>
            <a:spLocks noGrp="1"/>
          </p:cNvSpPr>
          <p:nvPr>
            <p:ph idx="1"/>
          </p:nvPr>
        </p:nvSpPr>
        <p:spPr/>
        <p:txBody>
          <a:bodyPr>
            <a:normAutofit fontScale="92500" lnSpcReduction="20000"/>
          </a:bodyPr>
          <a:lstStyle/>
          <a:p>
            <a:pPr marL="457200" indent="-457200">
              <a:buFont typeface="+mj-lt"/>
              <a:buAutoNum type="arabicPeriod"/>
            </a:pPr>
            <a:r>
              <a:rPr lang="ru-RU" sz="2500" b="1" dirty="0" smtClean="0"/>
              <a:t>КТО ЭТИ ЛЮДИ?</a:t>
            </a:r>
          </a:p>
          <a:p>
            <a:pPr lvl="1"/>
            <a:r>
              <a:rPr lang="ru-RU" dirty="0" smtClean="0"/>
              <a:t>Дети </a:t>
            </a:r>
            <a:r>
              <a:rPr lang="ru-RU" dirty="0" smtClean="0"/>
              <a:t>(возрастная группа);</a:t>
            </a:r>
          </a:p>
          <a:p>
            <a:pPr lvl="1"/>
            <a:r>
              <a:rPr lang="ru-RU" dirty="0" smtClean="0"/>
              <a:t>Подростки (школьники);</a:t>
            </a:r>
          </a:p>
          <a:p>
            <a:pPr lvl="1"/>
            <a:r>
              <a:rPr lang="ru-RU" dirty="0" smtClean="0"/>
              <a:t>Взрослые (возрастная группа);</a:t>
            </a:r>
          </a:p>
          <a:p>
            <a:pPr lvl="1"/>
            <a:r>
              <a:rPr lang="ru-RU" dirty="0" smtClean="0"/>
              <a:t>Пожилые (</a:t>
            </a:r>
            <a:r>
              <a:rPr lang="ru-RU" dirty="0" err="1" smtClean="0"/>
              <a:t>предпенсионный</a:t>
            </a:r>
            <a:r>
              <a:rPr lang="ru-RU" dirty="0" smtClean="0"/>
              <a:t> и пенсионный возраст)…</a:t>
            </a:r>
          </a:p>
          <a:p>
            <a:pPr lvl="1"/>
            <a:r>
              <a:rPr lang="ru-RU" dirty="0" smtClean="0"/>
              <a:t>Семьи;</a:t>
            </a:r>
          </a:p>
          <a:p>
            <a:pPr lvl="1"/>
            <a:r>
              <a:rPr lang="ru-RU" dirty="0" smtClean="0"/>
              <a:t>И много иных признаков…</a:t>
            </a:r>
          </a:p>
          <a:p>
            <a:pPr marL="457200" indent="-457200">
              <a:lnSpc>
                <a:spcPct val="100000"/>
              </a:lnSpc>
              <a:buFont typeface="+mj-lt"/>
              <a:buAutoNum type="arabicPeriod"/>
            </a:pPr>
            <a:r>
              <a:rPr lang="ru-RU" sz="2500" b="1" dirty="0"/>
              <a:t>ПОЧЕМУ ИМ БУДЕТ ИНТЕРЕСНО?</a:t>
            </a:r>
          </a:p>
          <a:p>
            <a:pPr marL="457200" indent="-457200">
              <a:lnSpc>
                <a:spcPct val="110000"/>
              </a:lnSpc>
              <a:buFont typeface="+mj-lt"/>
              <a:buAutoNum type="arabicPeriod"/>
            </a:pPr>
            <a:r>
              <a:rPr lang="ru-RU" sz="2500" b="1" dirty="0"/>
              <a:t>ПОЧЕМУ ОНИ ПРИДУТ?</a:t>
            </a:r>
          </a:p>
          <a:p>
            <a:pPr marL="457200" indent="-457200">
              <a:lnSpc>
                <a:spcPct val="110000"/>
              </a:lnSpc>
              <a:buFont typeface="+mj-lt"/>
              <a:buAutoNum type="arabicPeriod"/>
            </a:pPr>
            <a:r>
              <a:rPr lang="ru-RU" sz="2500" b="1" dirty="0"/>
              <a:t>КАК ИМЕННО ВЫ ИХ ПРИВЛЕЧЕТЕ? </a:t>
            </a:r>
          </a:p>
          <a:p>
            <a:pPr marL="457200" indent="-457200">
              <a:lnSpc>
                <a:spcPct val="110000"/>
              </a:lnSpc>
              <a:buFont typeface="+mj-lt"/>
              <a:buAutoNum type="arabicPeriod"/>
            </a:pPr>
            <a:r>
              <a:rPr lang="ru-RU" sz="2500" b="1" dirty="0"/>
              <a:t>ПОЧЕМУ ИХ БУДЕТ ИМЕННО ТАКОЕ КОЛИЧЕСТВО?</a:t>
            </a:r>
          </a:p>
          <a:p>
            <a:endParaRPr lang="ru-RU" dirty="0"/>
          </a:p>
        </p:txBody>
      </p:sp>
    </p:spTree>
    <p:extLst>
      <p:ext uri="{BB962C8B-B14F-4D97-AF65-F5344CB8AC3E}">
        <p14:creationId xmlns:p14="http://schemas.microsoft.com/office/powerpoint/2010/main" val="3621404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u="sng" dirty="0" smtClean="0"/>
              <a:t>Ясно обозначенная проблема помогает четко сформулировать ЦЕЛЬ проекта!</a:t>
            </a:r>
            <a:endParaRPr lang="ru-RU" dirty="0"/>
          </a:p>
        </p:txBody>
      </p:sp>
      <p:sp>
        <p:nvSpPr>
          <p:cNvPr id="3" name="Содержимое 2"/>
          <p:cNvSpPr>
            <a:spLocks noGrp="1"/>
          </p:cNvSpPr>
          <p:nvPr>
            <p:ph idx="1"/>
          </p:nvPr>
        </p:nvSpPr>
        <p:spPr/>
        <p:txBody>
          <a:bodyPr/>
          <a:lstStyle/>
          <a:p>
            <a:pPr marL="624078" indent="-514350" algn="just">
              <a:buNone/>
            </a:pPr>
            <a:r>
              <a:rPr lang="ru-RU" dirty="0" smtClean="0"/>
              <a:t>	Например, укажите статус целевой аудитории (дети, пенсионеры, инвалиды, группа риска, до 14 лет и т.д.) и количество детей не получающих каких то услуг, благ, и что именно они не получают (внимание, информацию, медицинскую или психологическую помощь и проч.). </a:t>
            </a:r>
            <a:endParaRPr lang="ru-RU" dirty="0"/>
          </a:p>
        </p:txBody>
      </p:sp>
    </p:spTree>
    <p:extLst>
      <p:ext uri="{BB962C8B-B14F-4D97-AF65-F5344CB8AC3E}">
        <p14:creationId xmlns:p14="http://schemas.microsoft.com/office/powerpoint/2010/main" val="912813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Требования, предъявляемые к целям (</a:t>
            </a:r>
            <a:r>
              <a:rPr lang="en-US" dirty="0" smtClean="0"/>
              <a:t>SMART</a:t>
            </a:r>
            <a:r>
              <a:rPr lang="ru-RU" b="1" dirty="0" smtClean="0"/>
              <a:t>):</a:t>
            </a:r>
            <a:r>
              <a:rPr lang="ru-RU" dirty="0" smtClean="0"/>
              <a:t> </a:t>
            </a:r>
            <a:endParaRPr lang="ru-RU" dirty="0"/>
          </a:p>
        </p:txBody>
      </p:sp>
      <p:sp>
        <p:nvSpPr>
          <p:cNvPr id="3" name="Содержимое 2"/>
          <p:cNvSpPr>
            <a:spLocks noGrp="1"/>
          </p:cNvSpPr>
          <p:nvPr>
            <p:ph idx="1"/>
          </p:nvPr>
        </p:nvSpPr>
        <p:spPr/>
        <p:txBody>
          <a:bodyPr>
            <a:normAutofit/>
          </a:bodyPr>
          <a:lstStyle/>
          <a:p>
            <a:pPr>
              <a:defRPr/>
            </a:pPr>
            <a:r>
              <a:rPr lang="ru-RU" dirty="0" smtClean="0"/>
              <a:t>Конкретными (</a:t>
            </a:r>
            <a:r>
              <a:rPr lang="en-US" dirty="0" smtClean="0"/>
              <a:t>Specific</a:t>
            </a:r>
            <a:r>
              <a:rPr lang="ru-RU" dirty="0" smtClean="0"/>
              <a:t>) – утверждающими, что должно быть достигнуто, и к какому времени;</a:t>
            </a:r>
          </a:p>
          <a:p>
            <a:pPr>
              <a:defRPr/>
            </a:pPr>
            <a:r>
              <a:rPr lang="ru-RU" dirty="0" smtClean="0"/>
              <a:t>Измеримыми (</a:t>
            </a:r>
            <a:r>
              <a:rPr lang="en-US" dirty="0" smtClean="0"/>
              <a:t>Measurable</a:t>
            </a:r>
            <a:r>
              <a:rPr lang="ru-RU" dirty="0" smtClean="0"/>
              <a:t>) – посредством качества, количества и цены;</a:t>
            </a:r>
          </a:p>
          <a:p>
            <a:pPr>
              <a:defRPr/>
            </a:pPr>
            <a:r>
              <a:rPr lang="ru-RU" dirty="0" smtClean="0"/>
              <a:t>Достижимыми (</a:t>
            </a:r>
            <a:r>
              <a:rPr lang="en-US" dirty="0" smtClean="0"/>
              <a:t>Attainable</a:t>
            </a:r>
            <a:r>
              <a:rPr lang="ru-RU" dirty="0" smtClean="0"/>
              <a:t>) – в пределах знаний, опыта, рабочей нагрузки и т.д.;</a:t>
            </a:r>
          </a:p>
          <a:p>
            <a:pPr>
              <a:defRPr/>
            </a:pPr>
            <a:r>
              <a:rPr lang="ru-RU" dirty="0" smtClean="0"/>
              <a:t>Реалистичными (</a:t>
            </a:r>
            <a:r>
              <a:rPr lang="en-US" dirty="0" smtClean="0"/>
              <a:t>Realistic</a:t>
            </a:r>
            <a:r>
              <a:rPr lang="ru-RU" dirty="0" smtClean="0"/>
              <a:t>) – достижимыми, в рамках здравого смысла, требующими адекватных усилий;</a:t>
            </a:r>
          </a:p>
          <a:p>
            <a:pPr>
              <a:defRPr/>
            </a:pPr>
            <a:r>
              <a:rPr lang="ru-RU" dirty="0" smtClean="0"/>
              <a:t>Контролируемыми (</a:t>
            </a:r>
            <a:r>
              <a:rPr lang="en-US" dirty="0" err="1" smtClean="0"/>
              <a:t>Trackable</a:t>
            </a:r>
            <a:r>
              <a:rPr lang="ru-RU" dirty="0" smtClean="0"/>
              <a:t>) – дата(-</a:t>
            </a:r>
            <a:r>
              <a:rPr lang="ru-RU" dirty="0" err="1" smtClean="0"/>
              <a:t>ы</a:t>
            </a:r>
            <a:r>
              <a:rPr lang="ru-RU" dirty="0" smtClean="0"/>
              <a:t>) обзора достижения целей должна быть согласована.</a:t>
            </a:r>
          </a:p>
          <a:p>
            <a:endParaRPr lang="ru-RU" dirty="0"/>
          </a:p>
        </p:txBody>
      </p:sp>
    </p:spTree>
    <p:extLst>
      <p:ext uri="{BB962C8B-B14F-4D97-AF65-F5344CB8AC3E}">
        <p14:creationId xmlns:p14="http://schemas.microsoft.com/office/powerpoint/2010/main" val="1569208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www.kras-grant.ru</a:t>
            </a:r>
            <a:endParaRPr lang="ru-RU" dirty="0"/>
          </a:p>
        </p:txBody>
      </p:sp>
      <p:sp>
        <p:nvSpPr>
          <p:cNvPr id="3" name="Содержимое 2"/>
          <p:cNvSpPr>
            <a:spLocks noGrp="1"/>
          </p:cNvSpPr>
          <p:nvPr>
            <p:ph idx="1"/>
          </p:nvPr>
        </p:nvSpPr>
        <p:spPr/>
        <p:txBody>
          <a:bodyPr/>
          <a:lstStyle/>
          <a:p>
            <a:pPr algn="ctr">
              <a:buNone/>
            </a:pPr>
            <a:r>
              <a:rPr lang="en-US" sz="5000" b="1" dirty="0" smtClean="0"/>
              <a:t>paulzel77@mail.ru</a:t>
            </a:r>
            <a:endParaRPr lang="ru-RU" sz="5000" b="1" dirty="0" smtClean="0"/>
          </a:p>
          <a:p>
            <a:pPr algn="ctr">
              <a:buNone/>
            </a:pPr>
            <a:r>
              <a:rPr lang="ru-RU" sz="8000" b="1" dirty="0" smtClean="0"/>
              <a:t>Спасибо</a:t>
            </a:r>
            <a:r>
              <a:rPr lang="ru-RU" sz="8000" b="1" dirty="0" smtClean="0"/>
              <a:t>!</a:t>
            </a:r>
            <a:r>
              <a:rPr lang="ru-RU" dirty="0" smtClean="0"/>
              <a:t> </a:t>
            </a:r>
            <a:endParaRPr lang="ru-RU" dirty="0"/>
          </a:p>
        </p:txBody>
      </p:sp>
    </p:spTree>
    <p:extLst>
      <p:ext uri="{BB962C8B-B14F-4D97-AF65-F5344CB8AC3E}">
        <p14:creationId xmlns:p14="http://schemas.microsoft.com/office/powerpoint/2010/main" val="3869044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FFC000"/>
                </a:solidFill>
              </a:rPr>
              <a:t>Бюджет 					1</a:t>
            </a:r>
            <a:r>
              <a:rPr lang="ru-RU" dirty="0" smtClean="0">
                <a:solidFill>
                  <a:srgbClr val="FF0000"/>
                </a:solidFill>
              </a:rPr>
              <a:t> </a:t>
            </a:r>
            <a:r>
              <a:rPr lang="ru-RU" dirty="0" smtClean="0"/>
              <a:t/>
            </a:r>
            <a:br>
              <a:rPr lang="ru-RU" dirty="0" smtClean="0"/>
            </a:br>
            <a:r>
              <a:rPr lang="ru-RU" dirty="0" smtClean="0"/>
              <a:t>основные ограничения</a:t>
            </a:r>
            <a:endParaRPr lang="ru-RU" dirty="0"/>
          </a:p>
        </p:txBody>
      </p:sp>
      <p:sp>
        <p:nvSpPr>
          <p:cNvPr id="3" name="Объект 2"/>
          <p:cNvSpPr>
            <a:spLocks noGrp="1"/>
          </p:cNvSpPr>
          <p:nvPr>
            <p:ph idx="1"/>
          </p:nvPr>
        </p:nvSpPr>
        <p:spPr/>
        <p:txBody>
          <a:bodyPr/>
          <a:lstStyle/>
          <a:p>
            <a:r>
              <a:rPr lang="ru-RU" dirty="0"/>
              <a:t>4.6.1. Оплата труда (включая налоги) не должна составлять более 30%</a:t>
            </a:r>
          </a:p>
          <a:p>
            <a:r>
              <a:rPr lang="ru-RU" dirty="0"/>
              <a:t>от запрашиваемой суммы финансирования;</a:t>
            </a:r>
          </a:p>
          <a:p>
            <a:r>
              <a:rPr lang="ru-RU" dirty="0"/>
              <a:t>4.6.2. Расходы на приобретение оборудования не должны превышать 50%</a:t>
            </a:r>
          </a:p>
          <a:p>
            <a:r>
              <a:rPr lang="ru-RU" dirty="0"/>
              <a:t>от запрашиваемой суммы;</a:t>
            </a:r>
          </a:p>
          <a:p>
            <a:r>
              <a:rPr lang="ru-RU" dirty="0"/>
              <a:t>4.6.3. В отдельных случаях при наличии детального обоснования и по решению Совета расходы на приобретение оборудования могут превысить 50% от запрашиваемой суммы;</a:t>
            </a:r>
          </a:p>
          <a:p>
            <a:endParaRPr lang="ru-RU" dirty="0"/>
          </a:p>
        </p:txBody>
      </p:sp>
    </p:spTree>
    <p:extLst>
      <p:ext uri="{BB962C8B-B14F-4D97-AF65-F5344CB8AC3E}">
        <p14:creationId xmlns:p14="http://schemas.microsoft.com/office/powerpoint/2010/main" val="3106300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066800"/>
          </a:xfrm>
        </p:spPr>
        <p:txBody>
          <a:bodyPr>
            <a:normAutofit fontScale="90000"/>
          </a:bodyPr>
          <a:lstStyle/>
          <a:p>
            <a:r>
              <a:rPr lang="ru-RU" b="1" dirty="0" smtClean="0">
                <a:solidFill>
                  <a:srgbClr val="FFC000"/>
                </a:solidFill>
              </a:rPr>
              <a:t>Бюджет 						2</a:t>
            </a:r>
            <a:r>
              <a:rPr lang="ru-RU" dirty="0" smtClean="0">
                <a:solidFill>
                  <a:srgbClr val="FF0000"/>
                </a:solidFill>
              </a:rPr>
              <a:t> </a:t>
            </a:r>
            <a:br>
              <a:rPr lang="ru-RU" dirty="0" smtClean="0">
                <a:solidFill>
                  <a:srgbClr val="FF0000"/>
                </a:solidFill>
              </a:rPr>
            </a:br>
            <a:endParaRPr lang="ru-RU" dirty="0"/>
          </a:p>
        </p:txBody>
      </p:sp>
      <p:graphicFrame>
        <p:nvGraphicFramePr>
          <p:cNvPr id="3075" name="Object 3"/>
          <p:cNvGraphicFramePr>
            <a:graphicFrameLocks noChangeAspect="1"/>
          </p:cNvGraphicFramePr>
          <p:nvPr/>
        </p:nvGraphicFramePr>
        <p:xfrm>
          <a:off x="3059832" y="4509120"/>
          <a:ext cx="2724150" cy="1731962"/>
        </p:xfrm>
        <a:graphic>
          <a:graphicData uri="http://schemas.openxmlformats.org/presentationml/2006/ole">
            <mc:AlternateContent xmlns:mc="http://schemas.openxmlformats.org/markup-compatibility/2006">
              <mc:Choice xmlns:v="urn:schemas-microsoft-com:vml" Requires="v">
                <p:oleObj spid="_x0000_s3094" name="Формула" r:id="rId3" imgW="761760" imgH="444240" progId="Equation.3">
                  <p:embed/>
                </p:oleObj>
              </mc:Choice>
              <mc:Fallback>
                <p:oleObj name="Формула" r:id="rId3" imgW="76176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4509120"/>
                        <a:ext cx="2724150" cy="173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Содержимое 6"/>
          <p:cNvSpPr>
            <a:spLocks noGrp="1"/>
          </p:cNvSpPr>
          <p:nvPr>
            <p:ph sz="half" idx="1"/>
          </p:nvPr>
        </p:nvSpPr>
        <p:spPr>
          <a:xfrm>
            <a:off x="395536" y="2060848"/>
            <a:ext cx="8208912" cy="2520279"/>
          </a:xfrm>
        </p:spPr>
        <p:txBody>
          <a:bodyPr>
            <a:noAutofit/>
          </a:bodyPr>
          <a:lstStyle/>
          <a:p>
            <a:pPr algn="just"/>
            <a:r>
              <a:rPr lang="ru-RU" sz="4000" dirty="0" smtClean="0"/>
              <a:t>Размер собственного вклада должен  составлять не менее 10% от запрашиваемой суммы гранта</a:t>
            </a:r>
            <a:endParaRPr lang="ru-RU" sz="4000" dirty="0"/>
          </a:p>
        </p:txBody>
      </p:sp>
    </p:spTree>
    <p:extLst>
      <p:ext uri="{BB962C8B-B14F-4D97-AF65-F5344CB8AC3E}">
        <p14:creationId xmlns:p14="http://schemas.microsoft.com/office/powerpoint/2010/main" val="3673676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C000"/>
                </a:solidFill>
              </a:rPr>
              <a:t>Бюджет					3</a:t>
            </a:r>
            <a:br>
              <a:rPr lang="ru-RU" b="1" dirty="0" smtClean="0">
                <a:solidFill>
                  <a:srgbClr val="FFC000"/>
                </a:solidFill>
              </a:rPr>
            </a:br>
            <a:r>
              <a:rPr lang="ru-RU" dirty="0"/>
              <a:t>и организационный план</a:t>
            </a:r>
            <a:endParaRPr lang="ru-RU" dirty="0"/>
          </a:p>
        </p:txBody>
      </p:sp>
      <p:sp>
        <p:nvSpPr>
          <p:cNvPr id="3" name="Содержимое 2"/>
          <p:cNvSpPr>
            <a:spLocks noGrp="1"/>
          </p:cNvSpPr>
          <p:nvPr>
            <p:ph idx="1"/>
          </p:nvPr>
        </p:nvSpPr>
        <p:spPr/>
        <p:txBody>
          <a:bodyPr>
            <a:normAutofit/>
          </a:bodyPr>
          <a:lstStyle/>
          <a:p>
            <a:pPr>
              <a:buFont typeface="Wingdings" pitchFamily="2" charset="2"/>
              <a:buChar char="ü"/>
            </a:pPr>
            <a:r>
              <a:rPr lang="ru-RU" dirty="0" smtClean="0"/>
              <a:t>Бюджет должен соотносится с организационным планом проекта;</a:t>
            </a:r>
          </a:p>
          <a:p>
            <a:pPr>
              <a:buFont typeface="Wingdings" pitchFamily="2" charset="2"/>
              <a:buChar char="ü"/>
            </a:pPr>
            <a:r>
              <a:rPr lang="ru-RU" dirty="0" smtClean="0"/>
              <a:t>Не должно быть избыточных (дублирующих статей);</a:t>
            </a:r>
          </a:p>
          <a:p>
            <a:pPr>
              <a:buFont typeface="Wingdings" pitchFamily="2" charset="2"/>
              <a:buChar char="ü"/>
            </a:pPr>
            <a:r>
              <a:rPr lang="ru-RU" dirty="0" smtClean="0"/>
              <a:t>Не должно быть командировок и поездок за пределы </a:t>
            </a:r>
            <a:r>
              <a:rPr lang="ru-RU" dirty="0" smtClean="0"/>
              <a:t>Российской Федерации;</a:t>
            </a:r>
            <a:endParaRPr lang="ru-RU" dirty="0" smtClean="0"/>
          </a:p>
          <a:p>
            <a:pPr>
              <a:buFont typeface="Wingdings" pitchFamily="2" charset="2"/>
              <a:buChar char="ü"/>
            </a:pPr>
            <a:r>
              <a:rPr lang="ru-RU" dirty="0" smtClean="0"/>
              <a:t>Материалы и оборудование не должны находиться в статье «Расходные материалы»;</a:t>
            </a:r>
          </a:p>
          <a:p>
            <a:pPr>
              <a:buFont typeface="Wingdings" pitchFamily="2" charset="2"/>
              <a:buChar char="ü"/>
            </a:pPr>
            <a:r>
              <a:rPr lang="ru-RU" b="1" dirty="0" smtClean="0"/>
              <a:t>Все статьи должны содержать комментарии.</a:t>
            </a:r>
          </a:p>
        </p:txBody>
      </p:sp>
    </p:spTree>
    <p:extLst>
      <p:ext uri="{BB962C8B-B14F-4D97-AF65-F5344CB8AC3E}">
        <p14:creationId xmlns:p14="http://schemas.microsoft.com/office/powerpoint/2010/main" val="162203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FFC000"/>
                </a:solidFill>
              </a:rPr>
              <a:t>Бюджет						4</a:t>
            </a:r>
            <a:r>
              <a:rPr lang="ru-RU" dirty="0" smtClean="0"/>
              <a:t/>
            </a:r>
            <a:br>
              <a:rPr lang="ru-RU" dirty="0" smtClean="0"/>
            </a:br>
            <a:r>
              <a:rPr lang="ru-RU" dirty="0" smtClean="0"/>
              <a:t>Соответствие заявке, </a:t>
            </a:r>
            <a:r>
              <a:rPr lang="ru-RU" dirty="0" err="1" smtClean="0"/>
              <a:t>оргплану</a:t>
            </a:r>
            <a:endParaRPr lang="ru-RU" dirty="0"/>
          </a:p>
        </p:txBody>
      </p:sp>
      <p:sp>
        <p:nvSpPr>
          <p:cNvPr id="3" name="Объект 2"/>
          <p:cNvSpPr>
            <a:spLocks noGrp="1"/>
          </p:cNvSpPr>
          <p:nvPr>
            <p:ph idx="1"/>
          </p:nvPr>
        </p:nvSpPr>
        <p:spPr/>
        <p:txBody>
          <a:bodyPr/>
          <a:lstStyle/>
          <a:p>
            <a:r>
              <a:rPr lang="ru-RU" dirty="0" smtClean="0"/>
              <a:t>Оценивается, насколько расходы соответствуют заявленным мероприятиям в календарном плане проекта.</a:t>
            </a:r>
          </a:p>
          <a:p>
            <a:r>
              <a:rPr lang="ru-RU" dirty="0" smtClean="0"/>
              <a:t>Расходы должны поддерживать деятельность, заявленную в календарном плане. </a:t>
            </a:r>
          </a:p>
          <a:p>
            <a:r>
              <a:rPr lang="ru-RU" dirty="0" smtClean="0"/>
              <a:t>Проводятся мастер классы – должны быть расходы на преподавателя, на материалы (помещение и т.п.)</a:t>
            </a:r>
            <a:endParaRPr lang="ru-RU" dirty="0"/>
          </a:p>
        </p:txBody>
      </p:sp>
    </p:spTree>
    <p:extLst>
      <p:ext uri="{BB962C8B-B14F-4D97-AF65-F5344CB8AC3E}">
        <p14:creationId xmlns:p14="http://schemas.microsoft.com/office/powerpoint/2010/main" val="4253457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22960" y="466075"/>
            <a:ext cx="7543800" cy="1450757"/>
          </a:xfrm>
        </p:spPr>
        <p:txBody>
          <a:bodyPr>
            <a:normAutofit fontScale="90000"/>
          </a:bodyPr>
          <a:lstStyle/>
          <a:p>
            <a:r>
              <a:rPr lang="ru-RU" b="1" dirty="0">
                <a:solidFill>
                  <a:srgbClr val="FFC000"/>
                </a:solidFill>
              </a:rPr>
              <a:t>Бюджет </a:t>
            </a:r>
            <a:r>
              <a:rPr lang="ru-RU" b="1" dirty="0" smtClean="0">
                <a:solidFill>
                  <a:srgbClr val="FFC000"/>
                </a:solidFill>
              </a:rPr>
              <a:t>					5</a:t>
            </a:r>
            <a:br>
              <a:rPr lang="ru-RU" b="1" dirty="0" smtClean="0">
                <a:solidFill>
                  <a:srgbClr val="FFC000"/>
                </a:solidFill>
              </a:rPr>
            </a:br>
            <a:r>
              <a:rPr lang="ru-RU" dirty="0" smtClean="0"/>
              <a:t>Собственный вклад, </a:t>
            </a:r>
            <a:br>
              <a:rPr lang="ru-RU" dirty="0" smtClean="0"/>
            </a:br>
            <a:r>
              <a:rPr lang="ru-RU" dirty="0" smtClean="0"/>
              <a:t>вклад партнеров</a:t>
            </a:r>
            <a:endParaRPr lang="ru-RU" dirty="0"/>
          </a:p>
        </p:txBody>
      </p:sp>
      <p:sp>
        <p:nvSpPr>
          <p:cNvPr id="3" name="Содержимое 2"/>
          <p:cNvSpPr>
            <a:spLocks noGrp="1"/>
          </p:cNvSpPr>
          <p:nvPr>
            <p:ph idx="1"/>
          </p:nvPr>
        </p:nvSpPr>
        <p:spPr>
          <a:xfrm>
            <a:off x="822959" y="2069936"/>
            <a:ext cx="7543801" cy="4023360"/>
          </a:xfrm>
        </p:spPr>
        <p:txBody>
          <a:bodyPr/>
          <a:lstStyle/>
          <a:p>
            <a:pPr algn="just"/>
            <a:r>
              <a:rPr lang="ru-RU" dirty="0" smtClean="0"/>
              <a:t>За счет собственных средств засчитываются использованные на соответствующие цели денежные средства, иное имущество, имущественные права, а также безвозмездно полученные некоммерческой организацией работы и услуги, труд добровольцев</a:t>
            </a:r>
            <a:r>
              <a:rPr lang="ru-RU" dirty="0" smtClean="0"/>
              <a:t>.</a:t>
            </a:r>
          </a:p>
          <a:p>
            <a:pPr algn="just"/>
            <a:endParaRPr lang="ru-RU" dirty="0"/>
          </a:p>
          <a:p>
            <a:pPr algn="just"/>
            <a:r>
              <a:rPr lang="ru-RU" dirty="0"/>
              <a:t>Вклад партнеров в денежном и/или натуральном выражении доложен быть отражен в заявке (это усиливает вес заявки);</a:t>
            </a:r>
          </a:p>
          <a:p>
            <a:pPr algn="just"/>
            <a:r>
              <a:rPr lang="ru-RU" b="1" dirty="0" smtClean="0"/>
              <a:t>Роли партнеров должны быть четко обозначены, их помощь по возможности должна найти отражение в бюджете.</a:t>
            </a:r>
            <a:endParaRPr lang="ru-RU" b="1" dirty="0"/>
          </a:p>
        </p:txBody>
      </p:sp>
    </p:spTree>
    <p:extLst>
      <p:ext uri="{BB962C8B-B14F-4D97-AF65-F5344CB8AC3E}">
        <p14:creationId xmlns:p14="http://schemas.microsoft.com/office/powerpoint/2010/main" val="3249447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C000"/>
                </a:solidFill>
              </a:rPr>
              <a:t>Бюджет </a:t>
            </a:r>
            <a:r>
              <a:rPr lang="ru-RU" b="1" dirty="0" smtClean="0">
                <a:solidFill>
                  <a:srgbClr val="FFC000"/>
                </a:solidFill>
              </a:rPr>
              <a:t>					6</a:t>
            </a:r>
            <a:endParaRPr lang="ru-RU" dirty="0"/>
          </a:p>
        </p:txBody>
      </p:sp>
      <p:sp>
        <p:nvSpPr>
          <p:cNvPr id="3" name="Содержимое 2"/>
          <p:cNvSpPr>
            <a:spLocks noGrp="1"/>
          </p:cNvSpPr>
          <p:nvPr>
            <p:ph idx="1"/>
          </p:nvPr>
        </p:nvSpPr>
        <p:spPr/>
        <p:txBody>
          <a:bodyPr>
            <a:normAutofit/>
          </a:bodyPr>
          <a:lstStyle/>
          <a:p>
            <a:pPr algn="just">
              <a:buFont typeface="Wingdings" pitchFamily="2" charset="2"/>
              <a:buChar char="ü"/>
            </a:pPr>
            <a:r>
              <a:rPr lang="ru-RU" dirty="0" smtClean="0"/>
              <a:t>Не приветствуются </a:t>
            </a:r>
            <a:r>
              <a:rPr lang="ru-RU" dirty="0" smtClean="0"/>
              <a:t>расходы, подменяющие </a:t>
            </a:r>
            <a:r>
              <a:rPr lang="ru-RU" dirty="0"/>
              <a:t>обязательства других организаций либо местного </a:t>
            </a:r>
            <a:r>
              <a:rPr lang="ru-RU" dirty="0" smtClean="0"/>
              <a:t>бюджета </a:t>
            </a:r>
            <a:r>
              <a:rPr lang="ru-RU" b="1" dirty="0" smtClean="0"/>
              <a:t>без </a:t>
            </a:r>
            <a:r>
              <a:rPr lang="ru-RU" b="1" dirty="0" smtClean="0"/>
              <a:t>иной деятельности по </a:t>
            </a:r>
            <a:r>
              <a:rPr lang="ru-RU" b="1" dirty="0" smtClean="0"/>
              <a:t>проекту</a:t>
            </a:r>
            <a:r>
              <a:rPr lang="ru-RU" dirty="0" smtClean="0"/>
              <a:t>:</a:t>
            </a:r>
          </a:p>
          <a:p>
            <a:pPr lvl="1" algn="just">
              <a:buFont typeface="Wingdings" panose="05000000000000000000" pitchFamily="2" charset="2"/>
              <a:buChar char="§"/>
            </a:pPr>
            <a:r>
              <a:rPr lang="ru-RU" dirty="0" smtClean="0"/>
              <a:t> благоустройство парка; </a:t>
            </a:r>
          </a:p>
          <a:p>
            <a:pPr lvl="1" algn="just">
              <a:buFont typeface="Wingdings" panose="05000000000000000000" pitchFamily="2" charset="2"/>
              <a:buChar char="§"/>
            </a:pPr>
            <a:r>
              <a:rPr lang="ru-RU" dirty="0" smtClean="0"/>
              <a:t>строительство (реставрация) памятника;</a:t>
            </a:r>
          </a:p>
          <a:p>
            <a:pPr lvl="1" algn="just">
              <a:buFont typeface="Wingdings" panose="05000000000000000000" pitchFamily="2" charset="2"/>
              <a:buChar char="§"/>
            </a:pPr>
            <a:r>
              <a:rPr lang="ru-RU" dirty="0" smtClean="0"/>
              <a:t>вывоз  мусора и проч.</a:t>
            </a:r>
            <a:endParaRPr lang="ru-RU" dirty="0" smtClean="0"/>
          </a:p>
          <a:p>
            <a:pPr algn="just">
              <a:buFont typeface="Wingdings" pitchFamily="2" charset="2"/>
              <a:buChar char="ü"/>
            </a:pPr>
            <a:r>
              <a:rPr lang="ru-RU" sz="2500" b="1" i="1" dirty="0" smtClean="0"/>
              <a:t>да</a:t>
            </a:r>
            <a:r>
              <a:rPr lang="ru-RU" sz="2500" b="1" i="1" dirty="0" smtClean="0"/>
              <a:t>, муниципальные бюджеты дефицитны, и возможно не могут решить наболевших проблем в зоне своих полномочий, однако Программа финансирует в первую очередь людей, гражданскую </a:t>
            </a:r>
            <a:r>
              <a:rPr lang="ru-RU" sz="2500" b="1" i="1" dirty="0" smtClean="0"/>
              <a:t>активность.</a:t>
            </a:r>
            <a:endParaRPr lang="ru-RU" sz="2500" b="1" i="1" dirty="0" smtClean="0"/>
          </a:p>
          <a:p>
            <a:pPr algn="just"/>
            <a:endParaRPr lang="ru-RU" dirty="0"/>
          </a:p>
        </p:txBody>
      </p:sp>
    </p:spTree>
    <p:extLst>
      <p:ext uri="{BB962C8B-B14F-4D97-AF65-F5344CB8AC3E}">
        <p14:creationId xmlns:p14="http://schemas.microsoft.com/office/powerpoint/2010/main" val="1160855819"/>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497</TotalTime>
  <Words>1577</Words>
  <Application>Microsoft Office PowerPoint</Application>
  <PresentationFormat>Экран (4:3)</PresentationFormat>
  <Paragraphs>143</Paragraphs>
  <Slides>32</Slides>
  <Notes>0</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32</vt:i4>
      </vt:variant>
    </vt:vector>
  </HeadingPairs>
  <TitlesOfParts>
    <vt:vector size="37" baseType="lpstr">
      <vt:lpstr>Calibri</vt:lpstr>
      <vt:lpstr>Calibri Light</vt:lpstr>
      <vt:lpstr>Wingdings</vt:lpstr>
      <vt:lpstr>Ретро</vt:lpstr>
      <vt:lpstr>Формула</vt:lpstr>
      <vt:lpstr>Бюджет, риски и дальнейшее развитие</vt:lpstr>
      <vt:lpstr>Проект </vt:lpstr>
      <vt:lpstr>Определите вашу целевую аудиторию!</vt:lpstr>
      <vt:lpstr>Бюджет      1  основные ограничения</vt:lpstr>
      <vt:lpstr>Бюджет       2  </vt:lpstr>
      <vt:lpstr>Бюджет     3 и организационный план</vt:lpstr>
      <vt:lpstr>Бюджет      4 Соответствие заявке, оргплану</vt:lpstr>
      <vt:lpstr>Бюджет      5 Собственный вклад,  вклад партнеров</vt:lpstr>
      <vt:lpstr>Бюджет      6</vt:lpstr>
      <vt:lpstr>Риски проекта     1</vt:lpstr>
      <vt:lpstr>Риски проекта     2</vt:lpstr>
      <vt:lpstr>Риски проекта    3</vt:lpstr>
      <vt:lpstr>Риски проекта    4</vt:lpstr>
      <vt:lpstr>Дальнейшее развитие - 1</vt:lpstr>
      <vt:lpstr>Дальнейшее развитие - 2 Наличие потребности целевой аудитории </vt:lpstr>
      <vt:lpstr>Дальнейшее развитие - 3 Наличие инициативной группы людей </vt:lpstr>
      <vt:lpstr>Дальнейшее развитие - 4 Понравился целевой аудитории </vt:lpstr>
      <vt:lpstr>Дальнейшее развитие - 5  Заинтересованность участников (партнеров)</vt:lpstr>
      <vt:lpstr>Дальнейшее развитие - 6 Заинтересованность местной администрации. </vt:lpstr>
      <vt:lpstr>Дальнейшее развитие - 7 Наличие собственных ресурсов и резонанса</vt:lpstr>
      <vt:lpstr>www.kras-grant.ru</vt:lpstr>
      <vt:lpstr>Дополнительные слайды</vt:lpstr>
      <vt:lpstr>Эффективность:</vt:lpstr>
      <vt:lpstr>Экономическая эффективность</vt:lpstr>
      <vt:lpstr>ГДЕ:</vt:lpstr>
      <vt:lpstr>Социальный эффект (результаты проекта)</vt:lpstr>
      <vt:lpstr>Партнеры 1</vt:lpstr>
      <vt:lpstr>Партнеры 2 – Роль партнеров</vt:lpstr>
      <vt:lpstr>Партнерские ресурсы (внешнее финансирование, вклад из других источников) </vt:lpstr>
      <vt:lpstr>Ясно обозначенная проблема помогает четко сформулировать ЦЕЛЬ проекта!</vt:lpstr>
      <vt:lpstr>Требования, предъявляемые к целям (SMART): </vt:lpstr>
      <vt:lpstr>www.kras-grant.ru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Риски проекта 1:</dc:title>
  <dc:creator>Pasholya Home</dc:creator>
  <cp:lastModifiedBy>Pasholya Home</cp:lastModifiedBy>
  <cp:revision>24</cp:revision>
  <dcterms:created xsi:type="dcterms:W3CDTF">2016-07-22T06:08:35Z</dcterms:created>
  <dcterms:modified xsi:type="dcterms:W3CDTF">2017-12-14T13:09:45Z</dcterms:modified>
</cp:coreProperties>
</file>